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sldIdLst>
    <p:sldId id="286" r:id="rId6"/>
    <p:sldId id="358" r:id="rId7"/>
    <p:sldId id="359" r:id="rId8"/>
    <p:sldId id="360" r:id="rId9"/>
    <p:sldId id="389" r:id="rId10"/>
    <p:sldId id="390" r:id="rId11"/>
    <p:sldId id="391" r:id="rId12"/>
    <p:sldId id="392" r:id="rId13"/>
    <p:sldId id="393" r:id="rId14"/>
    <p:sldId id="394" r:id="rId15"/>
    <p:sldId id="395" r:id="rId16"/>
    <p:sldId id="353" r:id="rId17"/>
    <p:sldId id="396" r:id="rId18"/>
    <p:sldId id="35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pos="3888" userDrawn="1">
          <p15:clr>
            <a:srgbClr val="A4A3A4"/>
          </p15:clr>
        </p15:guide>
        <p15:guide id="5" orient="horz" pos="336" userDrawn="1">
          <p15:clr>
            <a:srgbClr val="A4A3A4"/>
          </p15:clr>
        </p15:guide>
        <p15:guide id="6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6839" autoAdjust="0"/>
  </p:normalViewPr>
  <p:slideViewPr>
    <p:cSldViewPr snapToGrid="0">
      <p:cViewPr>
        <p:scale>
          <a:sx n="100" d="100"/>
          <a:sy n="100" d="100"/>
        </p:scale>
        <p:origin x="990" y="396"/>
      </p:cViewPr>
      <p:guideLst>
        <p:guide orient="horz" pos="1152"/>
        <p:guide pos="3840"/>
        <p:guide orient="horz" pos="2616"/>
        <p:guide pos="3888"/>
        <p:guide orient="horz" pos="336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Job Openings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0.17473651732849457"/>
                  <c:y val="8.786848072562358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December 2019: </a:t>
                    </a:r>
                    <a:fld id="{E0F3DB7C-A32B-46C5-9529-C8BECE25F7A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A7-4730-A0BB-90EC8454E00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851307189542485"/>
                      <c:h val="0.195365757851697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2B2C-47E6-957F-00689A8EB759}"/>
                </c:ext>
              </c:extLst>
            </c:dLbl>
            <c:dLbl>
              <c:idx val="23"/>
              <c:layout>
                <c:manualLayout>
                  <c:x val="-7.8558087377580965E-2"/>
                  <c:y val="0.1105442176870747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December 2020: </a:t>
                    </a:r>
                    <a:fld id="{C56E9A8D-649A-4267-B12A-99B43A8B7B0D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A7-4730-A0BB-90EC8454E00D}"/>
                </c:ext>
              </c:extLst>
            </c:dLbl>
            <c:dLbl>
              <c:idx val="35"/>
              <c:layout>
                <c:manualLayout>
                  <c:x val="-5.14831322073002E-3"/>
                  <c:y val="0.201247165532879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December 2021:</a:t>
                    </a:r>
                  </a:p>
                  <a:p>
                    <a:fld id="{A42DFCAE-5C3A-49A1-A0B1-07BD7C1A5FA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A7-4730-A0BB-90EC8454E0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Sheet1!$A$2:$A$37</c:f>
              <c:numCache>
                <c:formatCode>mmm\-yy</c:formatCode>
                <c:ptCount val="36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</c:numCache>
            </c:numRef>
          </c:cat>
          <c:val>
            <c:numRef>
              <c:f>Sheet1!$B$2:$B$37</c:f>
              <c:numCache>
                <c:formatCode>#,##0</c:formatCode>
                <c:ptCount val="36"/>
                <c:pt idx="0">
                  <c:v>28857</c:v>
                </c:pt>
                <c:pt idx="1">
                  <c:v>29355</c:v>
                </c:pt>
                <c:pt idx="2">
                  <c:v>32887</c:v>
                </c:pt>
                <c:pt idx="3">
                  <c:v>35605</c:v>
                </c:pt>
                <c:pt idx="4">
                  <c:v>39596</c:v>
                </c:pt>
                <c:pt idx="5">
                  <c:v>39809</c:v>
                </c:pt>
                <c:pt idx="6">
                  <c:v>41297</c:v>
                </c:pt>
                <c:pt idx="7">
                  <c:v>36484</c:v>
                </c:pt>
                <c:pt idx="8">
                  <c:v>29974</c:v>
                </c:pt>
                <c:pt idx="9">
                  <c:v>31907</c:v>
                </c:pt>
                <c:pt idx="10">
                  <c:v>28320</c:v>
                </c:pt>
                <c:pt idx="11">
                  <c:v>26090</c:v>
                </c:pt>
                <c:pt idx="12">
                  <c:v>30671</c:v>
                </c:pt>
                <c:pt idx="13">
                  <c:v>30028</c:v>
                </c:pt>
                <c:pt idx="14">
                  <c:v>28760</c:v>
                </c:pt>
                <c:pt idx="15">
                  <c:v>23156</c:v>
                </c:pt>
                <c:pt idx="16">
                  <c:v>21187</c:v>
                </c:pt>
                <c:pt idx="17">
                  <c:v>23254</c:v>
                </c:pt>
                <c:pt idx="18">
                  <c:v>26551</c:v>
                </c:pt>
                <c:pt idx="19">
                  <c:v>28676</c:v>
                </c:pt>
                <c:pt idx="20">
                  <c:v>30016</c:v>
                </c:pt>
                <c:pt idx="21">
                  <c:v>28404</c:v>
                </c:pt>
                <c:pt idx="22">
                  <c:v>26711</c:v>
                </c:pt>
                <c:pt idx="23">
                  <c:v>25151</c:v>
                </c:pt>
                <c:pt idx="24">
                  <c:v>25346</c:v>
                </c:pt>
                <c:pt idx="25">
                  <c:v>27053</c:v>
                </c:pt>
                <c:pt idx="26">
                  <c:v>28792</c:v>
                </c:pt>
                <c:pt idx="27">
                  <c:v>30901</c:v>
                </c:pt>
                <c:pt idx="28">
                  <c:v>32364</c:v>
                </c:pt>
                <c:pt idx="29">
                  <c:v>33036</c:v>
                </c:pt>
                <c:pt idx="30">
                  <c:v>35937</c:v>
                </c:pt>
                <c:pt idx="31">
                  <c:v>39930</c:v>
                </c:pt>
                <c:pt idx="32">
                  <c:v>42204</c:v>
                </c:pt>
                <c:pt idx="33">
                  <c:v>41749</c:v>
                </c:pt>
                <c:pt idx="34">
                  <c:v>39983</c:v>
                </c:pt>
                <c:pt idx="35">
                  <c:v>39682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2C-47E6-957F-00689A8EB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9718495"/>
        <c:axId val="1969718079"/>
      </c:lineChart>
      <c:dateAx>
        <c:axId val="1969718495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18079"/>
        <c:crosses val="autoZero"/>
        <c:auto val="1"/>
        <c:lblOffset val="100"/>
        <c:baseTimeUnit val="months"/>
      </c:dateAx>
      <c:valAx>
        <c:axId val="1969718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718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Financial Activities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7.3529411764705885E-2"/>
                  <c:y val="0.15000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1-4728-B53F-C24D73D48C48}"/>
                </c:ext>
              </c:extLst>
            </c:dLbl>
            <c:dLbl>
              <c:idx val="13"/>
              <c:layout>
                <c:manualLayout>
                  <c:x val="7.3529411764705881E-3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7B-4CCA-BFFD-170AB5F39D4A}"/>
                </c:ext>
              </c:extLst>
            </c:dLbl>
            <c:dLbl>
              <c:idx val="34"/>
              <c:layout>
                <c:manualLayout>
                  <c:x val="-1.2254901960784314E-2"/>
                  <c:y val="-0.13333333333333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1-4728-B53F-C24D73D48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Sheet1!$I$2:$I$36</c:f>
              <c:numCache>
                <c:formatCode>#,##0</c:formatCode>
                <c:ptCount val="35"/>
                <c:pt idx="0">
                  <c:v>45400</c:v>
                </c:pt>
                <c:pt idx="1">
                  <c:v>45500</c:v>
                </c:pt>
                <c:pt idx="2">
                  <c:v>45600</c:v>
                </c:pt>
                <c:pt idx="3">
                  <c:v>45500</c:v>
                </c:pt>
                <c:pt idx="4">
                  <c:v>45900</c:v>
                </c:pt>
                <c:pt idx="5">
                  <c:v>46100</c:v>
                </c:pt>
                <c:pt idx="6">
                  <c:v>46300</c:v>
                </c:pt>
                <c:pt idx="7">
                  <c:v>46200</c:v>
                </c:pt>
                <c:pt idx="8">
                  <c:v>46000</c:v>
                </c:pt>
                <c:pt idx="9">
                  <c:v>46200</c:v>
                </c:pt>
                <c:pt idx="10">
                  <c:v>46300</c:v>
                </c:pt>
                <c:pt idx="11">
                  <c:v>46400</c:v>
                </c:pt>
                <c:pt idx="12">
                  <c:v>45900</c:v>
                </c:pt>
                <c:pt idx="13">
                  <c:v>46000</c:v>
                </c:pt>
                <c:pt idx="14">
                  <c:v>45800</c:v>
                </c:pt>
                <c:pt idx="15">
                  <c:v>45100</c:v>
                </c:pt>
                <c:pt idx="16">
                  <c:v>45100</c:v>
                </c:pt>
                <c:pt idx="17">
                  <c:v>45200</c:v>
                </c:pt>
                <c:pt idx="18">
                  <c:v>45300</c:v>
                </c:pt>
                <c:pt idx="19">
                  <c:v>45300</c:v>
                </c:pt>
                <c:pt idx="20">
                  <c:v>45100</c:v>
                </c:pt>
                <c:pt idx="21">
                  <c:v>45500</c:v>
                </c:pt>
                <c:pt idx="22">
                  <c:v>45400</c:v>
                </c:pt>
                <c:pt idx="23">
                  <c:v>45800</c:v>
                </c:pt>
                <c:pt idx="24">
                  <c:v>44800</c:v>
                </c:pt>
                <c:pt idx="25">
                  <c:v>44300</c:v>
                </c:pt>
                <c:pt idx="26">
                  <c:v>44100</c:v>
                </c:pt>
                <c:pt idx="27">
                  <c:v>44200</c:v>
                </c:pt>
                <c:pt idx="28">
                  <c:v>44000</c:v>
                </c:pt>
                <c:pt idx="29">
                  <c:v>44300</c:v>
                </c:pt>
                <c:pt idx="30">
                  <c:v>43800</c:v>
                </c:pt>
                <c:pt idx="31">
                  <c:v>43900</c:v>
                </c:pt>
                <c:pt idx="32">
                  <c:v>43500</c:v>
                </c:pt>
                <c:pt idx="33">
                  <c:v>44100</c:v>
                </c:pt>
                <c:pt idx="34">
                  <c:v>44100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7B-4CCA-BFFD-170AB5F39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0A7B-4CCA-BFFD-170AB5F39D4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A7B-4CCA-BFFD-170AB5F39D4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A7B-4CCA-BFFD-170AB5F39D4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A7B-4CCA-BFFD-170AB5F39D4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A7B-4CCA-BFFD-170AB5F39D4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A7B-4CCA-BFFD-170AB5F39D4A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0A7B-4CCA-BFFD-170AB5F39D4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0A7B-4CCA-BFFD-170AB5F39D4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A7B-4CCA-BFFD-170AB5F39D4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A7B-4CCA-BFFD-170AB5F39D4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A7B-4CCA-BFFD-170AB5F39D4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A7B-4CCA-BFFD-170AB5F39D4A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0"/>
          <c:order val="10"/>
          <c:tx>
            <c:strRef>
              <c:f>Sheet1!$L$1</c:f>
              <c:strCache>
                <c:ptCount val="1"/>
                <c:pt idx="0">
                  <c:v>Leisure and Hospitality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7.1078431372549017E-2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9-4C50-813D-6306E9D857B2}"/>
                </c:ext>
              </c:extLst>
            </c:dLbl>
            <c:dLbl>
              <c:idx val="13"/>
              <c:layout>
                <c:manualLayout>
                  <c:x val="2.4509803921568627E-3"/>
                  <c:y val="-0.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35-4F2D-9242-5824BB2EA27E}"/>
                </c:ext>
              </c:extLst>
            </c:dLbl>
            <c:dLbl>
              <c:idx val="34"/>
              <c:layout>
                <c:manualLayout>
                  <c:x val="-1.7156862745098041E-2"/>
                  <c:y val="0.12222222222222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9-4C50-813D-6306E9D85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Sheet1!$L$2:$L$36</c:f>
              <c:numCache>
                <c:formatCode>#,##0</c:formatCode>
                <c:ptCount val="35"/>
                <c:pt idx="0">
                  <c:v>49000</c:v>
                </c:pt>
                <c:pt idx="1">
                  <c:v>49000</c:v>
                </c:pt>
                <c:pt idx="2">
                  <c:v>50000</c:v>
                </c:pt>
                <c:pt idx="3">
                  <c:v>51400</c:v>
                </c:pt>
                <c:pt idx="4">
                  <c:v>53700</c:v>
                </c:pt>
                <c:pt idx="5">
                  <c:v>55000</c:v>
                </c:pt>
                <c:pt idx="6">
                  <c:v>54000</c:v>
                </c:pt>
                <c:pt idx="7">
                  <c:v>54400</c:v>
                </c:pt>
                <c:pt idx="8">
                  <c:v>52500</c:v>
                </c:pt>
                <c:pt idx="9">
                  <c:v>52700</c:v>
                </c:pt>
                <c:pt idx="10">
                  <c:v>51100</c:v>
                </c:pt>
                <c:pt idx="11">
                  <c:v>50800</c:v>
                </c:pt>
                <c:pt idx="12">
                  <c:v>50300</c:v>
                </c:pt>
                <c:pt idx="13">
                  <c:v>50500</c:v>
                </c:pt>
                <c:pt idx="14">
                  <c:v>49500</c:v>
                </c:pt>
                <c:pt idx="15">
                  <c:v>29500</c:v>
                </c:pt>
                <c:pt idx="16">
                  <c:v>35500</c:v>
                </c:pt>
                <c:pt idx="17">
                  <c:v>40900</c:v>
                </c:pt>
                <c:pt idx="18">
                  <c:v>44000</c:v>
                </c:pt>
                <c:pt idx="19">
                  <c:v>45100</c:v>
                </c:pt>
                <c:pt idx="20">
                  <c:v>44300</c:v>
                </c:pt>
                <c:pt idx="21">
                  <c:v>44600</c:v>
                </c:pt>
                <c:pt idx="22">
                  <c:v>43300</c:v>
                </c:pt>
                <c:pt idx="23">
                  <c:v>42500</c:v>
                </c:pt>
                <c:pt idx="24">
                  <c:v>42500</c:v>
                </c:pt>
                <c:pt idx="25">
                  <c:v>42800</c:v>
                </c:pt>
                <c:pt idx="26">
                  <c:v>44500</c:v>
                </c:pt>
                <c:pt idx="27">
                  <c:v>46200</c:v>
                </c:pt>
                <c:pt idx="28">
                  <c:v>47500</c:v>
                </c:pt>
                <c:pt idx="29">
                  <c:v>50400</c:v>
                </c:pt>
                <c:pt idx="30">
                  <c:v>49100</c:v>
                </c:pt>
                <c:pt idx="31">
                  <c:v>49900</c:v>
                </c:pt>
                <c:pt idx="32">
                  <c:v>49700</c:v>
                </c:pt>
                <c:pt idx="33">
                  <c:v>50600</c:v>
                </c:pt>
                <c:pt idx="34">
                  <c:v>48600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35-4F2D-9242-5824BB2EA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835-4F2D-9242-5824BB2EA27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835-4F2D-9242-5824BB2EA27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835-4F2D-9242-5824BB2EA27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835-4F2D-9242-5824BB2EA27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835-4F2D-9242-5824BB2EA27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835-4F2D-9242-5824BB2EA27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835-4F2D-9242-5824BB2EA27E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835-4F2D-9242-5824BB2EA27E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835-4F2D-9242-5824BB2EA27E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835-4F2D-9242-5824BB2EA27E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835-4F2D-9242-5824BB2EA27E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835-4F2D-9242-5824BB2EA27E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2"/>
          <c:order val="12"/>
          <c:tx>
            <c:strRef>
              <c:f>Sheet1!$N$1</c:f>
              <c:strCache>
                <c:ptCount val="1"/>
                <c:pt idx="0">
                  <c:v>Government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3.9215686274509803E-2"/>
                  <c:y val="0.17222222222222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D1A-434A-82F5-2A16C67024B9}"/>
                </c:ext>
              </c:extLst>
            </c:dLbl>
            <c:dLbl>
              <c:idx val="13"/>
              <c:layout>
                <c:manualLayout>
                  <c:x val="2.4509803921568627E-2"/>
                  <c:y val="-8.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1A-434A-82F5-2A16C67024B9}"/>
                </c:ext>
              </c:extLst>
            </c:dLbl>
            <c:dLbl>
              <c:idx val="34"/>
              <c:layout>
                <c:manualLayout>
                  <c:x val="-1.7156862745098041E-2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1A-434A-82F5-2A16C67024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Sheet1!$N$2:$N$36</c:f>
              <c:numCache>
                <c:formatCode>#,##0</c:formatCode>
                <c:ptCount val="35"/>
                <c:pt idx="0">
                  <c:v>67100</c:v>
                </c:pt>
                <c:pt idx="1">
                  <c:v>67300</c:v>
                </c:pt>
                <c:pt idx="2">
                  <c:v>67000</c:v>
                </c:pt>
                <c:pt idx="3">
                  <c:v>67700</c:v>
                </c:pt>
                <c:pt idx="4">
                  <c:v>68000</c:v>
                </c:pt>
                <c:pt idx="5">
                  <c:v>67200</c:v>
                </c:pt>
                <c:pt idx="6">
                  <c:v>63800</c:v>
                </c:pt>
                <c:pt idx="7">
                  <c:v>64300</c:v>
                </c:pt>
                <c:pt idx="8">
                  <c:v>66500</c:v>
                </c:pt>
                <c:pt idx="9">
                  <c:v>68200</c:v>
                </c:pt>
                <c:pt idx="10">
                  <c:v>68400</c:v>
                </c:pt>
                <c:pt idx="11">
                  <c:v>67600</c:v>
                </c:pt>
                <c:pt idx="12">
                  <c:v>67400</c:v>
                </c:pt>
                <c:pt idx="13">
                  <c:v>68000</c:v>
                </c:pt>
                <c:pt idx="14">
                  <c:v>67600</c:v>
                </c:pt>
                <c:pt idx="15">
                  <c:v>65600</c:v>
                </c:pt>
                <c:pt idx="16">
                  <c:v>64000</c:v>
                </c:pt>
                <c:pt idx="17">
                  <c:v>62900</c:v>
                </c:pt>
                <c:pt idx="18">
                  <c:v>61200</c:v>
                </c:pt>
                <c:pt idx="19">
                  <c:v>62900</c:v>
                </c:pt>
                <c:pt idx="20">
                  <c:v>65600</c:v>
                </c:pt>
                <c:pt idx="21">
                  <c:v>65500</c:v>
                </c:pt>
                <c:pt idx="22">
                  <c:v>65900</c:v>
                </c:pt>
                <c:pt idx="23">
                  <c:v>65700</c:v>
                </c:pt>
                <c:pt idx="24">
                  <c:v>64599.999999999993</c:v>
                </c:pt>
                <c:pt idx="25">
                  <c:v>65200</c:v>
                </c:pt>
                <c:pt idx="26">
                  <c:v>65500</c:v>
                </c:pt>
                <c:pt idx="27">
                  <c:v>65900</c:v>
                </c:pt>
                <c:pt idx="28">
                  <c:v>66100</c:v>
                </c:pt>
                <c:pt idx="29">
                  <c:v>65200</c:v>
                </c:pt>
                <c:pt idx="30">
                  <c:v>62600</c:v>
                </c:pt>
                <c:pt idx="31">
                  <c:v>62600</c:v>
                </c:pt>
                <c:pt idx="32">
                  <c:v>65400.000000000007</c:v>
                </c:pt>
                <c:pt idx="33">
                  <c:v>66500</c:v>
                </c:pt>
                <c:pt idx="34">
                  <c:v>66600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7D1A-434A-82F5-2A16C6702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D1A-434A-82F5-2A16C67024B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D1A-434A-82F5-2A16C67024B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D1A-434A-82F5-2A16C67024B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D1A-434A-82F5-2A16C67024B9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D1A-434A-82F5-2A16C67024B9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D1A-434A-82F5-2A16C67024B9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D1A-434A-82F5-2A16C67024B9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D1A-434A-82F5-2A16C67024B9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D1A-434A-82F5-2A16C67024B9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D1A-434A-82F5-2A16C67024B9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D1A-434A-82F5-2A16C67024B9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D1A-434A-82F5-2A16C67024B9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8"/>
          <c:order val="8"/>
          <c:tx>
            <c:strRef>
              <c:f>Sheet1!$J$1</c:f>
              <c:strCache>
                <c:ptCount val="1"/>
                <c:pt idx="0">
                  <c:v>Professional and Business Services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4.1666666666666664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FB-4C0F-B36D-B3F1A4D42F9D}"/>
                </c:ext>
              </c:extLst>
            </c:dLbl>
            <c:dLbl>
              <c:idx val="13"/>
              <c:layout>
                <c:manualLayout>
                  <c:x val="-8.0882352941176475E-2"/>
                  <c:y val="0.10555555555555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84-4359-A76B-C6D461C48D7E}"/>
                </c:ext>
              </c:extLst>
            </c:dLbl>
            <c:dLbl>
              <c:idx val="34"/>
              <c:layout>
                <c:manualLayout>
                  <c:x val="-5.6372549019607844E-2"/>
                  <c:y val="-8.333333333333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FB-4C0F-B36D-B3F1A4D42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Sheet1!$J$2:$J$36</c:f>
              <c:numCache>
                <c:formatCode>#,##0</c:formatCode>
                <c:ptCount val="35"/>
                <c:pt idx="0">
                  <c:v>70700</c:v>
                </c:pt>
                <c:pt idx="1">
                  <c:v>70800</c:v>
                </c:pt>
                <c:pt idx="2">
                  <c:v>70800</c:v>
                </c:pt>
                <c:pt idx="3">
                  <c:v>72600</c:v>
                </c:pt>
                <c:pt idx="4">
                  <c:v>73000</c:v>
                </c:pt>
                <c:pt idx="5">
                  <c:v>73700</c:v>
                </c:pt>
                <c:pt idx="6">
                  <c:v>74000</c:v>
                </c:pt>
                <c:pt idx="7">
                  <c:v>74100</c:v>
                </c:pt>
                <c:pt idx="8">
                  <c:v>73600</c:v>
                </c:pt>
                <c:pt idx="9">
                  <c:v>74100</c:v>
                </c:pt>
                <c:pt idx="10">
                  <c:v>74600</c:v>
                </c:pt>
                <c:pt idx="11">
                  <c:v>75100</c:v>
                </c:pt>
                <c:pt idx="12">
                  <c:v>72600</c:v>
                </c:pt>
                <c:pt idx="13">
                  <c:v>72500</c:v>
                </c:pt>
                <c:pt idx="14">
                  <c:v>73000</c:v>
                </c:pt>
                <c:pt idx="15">
                  <c:v>70200</c:v>
                </c:pt>
                <c:pt idx="16">
                  <c:v>70100</c:v>
                </c:pt>
                <c:pt idx="17">
                  <c:v>70700</c:v>
                </c:pt>
                <c:pt idx="18">
                  <c:v>70000</c:v>
                </c:pt>
                <c:pt idx="19">
                  <c:v>70400</c:v>
                </c:pt>
                <c:pt idx="20">
                  <c:v>69500</c:v>
                </c:pt>
                <c:pt idx="21">
                  <c:v>70200</c:v>
                </c:pt>
                <c:pt idx="22">
                  <c:v>70500</c:v>
                </c:pt>
                <c:pt idx="23">
                  <c:v>71100</c:v>
                </c:pt>
                <c:pt idx="24">
                  <c:v>70300</c:v>
                </c:pt>
                <c:pt idx="25">
                  <c:v>70400</c:v>
                </c:pt>
                <c:pt idx="26">
                  <c:v>71000</c:v>
                </c:pt>
                <c:pt idx="27">
                  <c:v>72300</c:v>
                </c:pt>
                <c:pt idx="28">
                  <c:v>71800</c:v>
                </c:pt>
                <c:pt idx="29">
                  <c:v>72200</c:v>
                </c:pt>
                <c:pt idx="30">
                  <c:v>71800</c:v>
                </c:pt>
                <c:pt idx="31">
                  <c:v>72400</c:v>
                </c:pt>
                <c:pt idx="32">
                  <c:v>72100</c:v>
                </c:pt>
                <c:pt idx="33">
                  <c:v>73000</c:v>
                </c:pt>
                <c:pt idx="34">
                  <c:v>73800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4A8-46F9-B732-FAC47CF44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94A8-46F9-B732-FAC47CF44D2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94A8-46F9-B732-FAC47CF44D2B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4A8-46F9-B732-FAC47CF44D2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4A8-46F9-B732-FAC47CF44D2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4A8-46F9-B732-FAC47CF44D2B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4A8-46F9-B732-FAC47CF44D2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4A8-46F9-B732-FAC47CF44D2B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4A8-46F9-B732-FAC47CF44D2B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4A8-46F9-B732-FAC47CF44D2B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4A8-46F9-B732-FAC47CF44D2B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4A8-46F9-B732-FAC47CF44D2B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4A8-46F9-B732-FAC47CF44D2B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1"/>
          <c:order val="11"/>
          <c:tx>
            <c:strRef>
              <c:f>Sheet1!$M$1</c:f>
              <c:strCache>
                <c:ptCount val="1"/>
                <c:pt idx="0">
                  <c:v>Other Services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0.12745098039215685"/>
                  <c:y val="0.12777777777777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4E-420D-A871-F1DE97BD7F8A}"/>
                </c:ext>
              </c:extLst>
            </c:dLbl>
            <c:dLbl>
              <c:idx val="13"/>
              <c:layout>
                <c:manualLayout>
                  <c:x val="-6.3725490196078385E-2"/>
                  <c:y val="0.21111111111111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43-4CFA-AC14-4AAF0272EDFE}"/>
                </c:ext>
              </c:extLst>
            </c:dLbl>
            <c:dLbl>
              <c:idx val="34"/>
              <c:layout>
                <c:manualLayout>
                  <c:x val="-2.9411764705882353E-2"/>
                  <c:y val="0.1166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4E-420D-A871-F1DE97BD7F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Sheet1!$M$2:$M$36</c:f>
              <c:numCache>
                <c:formatCode>#,##0</c:formatCode>
                <c:ptCount val="35"/>
                <c:pt idx="0">
                  <c:v>18200</c:v>
                </c:pt>
                <c:pt idx="1">
                  <c:v>18300</c:v>
                </c:pt>
                <c:pt idx="2">
                  <c:v>18300</c:v>
                </c:pt>
                <c:pt idx="3">
                  <c:v>18500</c:v>
                </c:pt>
                <c:pt idx="4">
                  <c:v>18700</c:v>
                </c:pt>
                <c:pt idx="5">
                  <c:v>18800</c:v>
                </c:pt>
                <c:pt idx="6">
                  <c:v>18800</c:v>
                </c:pt>
                <c:pt idx="7">
                  <c:v>18800</c:v>
                </c:pt>
                <c:pt idx="8">
                  <c:v>18600</c:v>
                </c:pt>
                <c:pt idx="9">
                  <c:v>18700</c:v>
                </c:pt>
                <c:pt idx="10">
                  <c:v>18700</c:v>
                </c:pt>
                <c:pt idx="11">
                  <c:v>18700</c:v>
                </c:pt>
                <c:pt idx="12">
                  <c:v>18700</c:v>
                </c:pt>
                <c:pt idx="13">
                  <c:v>18700</c:v>
                </c:pt>
                <c:pt idx="14">
                  <c:v>18700</c:v>
                </c:pt>
                <c:pt idx="15">
                  <c:v>15500</c:v>
                </c:pt>
                <c:pt idx="16">
                  <c:v>16600</c:v>
                </c:pt>
                <c:pt idx="17">
                  <c:v>17500</c:v>
                </c:pt>
                <c:pt idx="18">
                  <c:v>17900</c:v>
                </c:pt>
                <c:pt idx="19">
                  <c:v>18000</c:v>
                </c:pt>
                <c:pt idx="20">
                  <c:v>18000</c:v>
                </c:pt>
                <c:pt idx="21">
                  <c:v>17700</c:v>
                </c:pt>
                <c:pt idx="22">
                  <c:v>17600</c:v>
                </c:pt>
                <c:pt idx="23">
                  <c:v>17600</c:v>
                </c:pt>
                <c:pt idx="24">
                  <c:v>17600</c:v>
                </c:pt>
                <c:pt idx="25">
                  <c:v>17700</c:v>
                </c:pt>
                <c:pt idx="26">
                  <c:v>18000</c:v>
                </c:pt>
                <c:pt idx="27">
                  <c:v>18000</c:v>
                </c:pt>
                <c:pt idx="28">
                  <c:v>18000</c:v>
                </c:pt>
                <c:pt idx="29">
                  <c:v>18100</c:v>
                </c:pt>
                <c:pt idx="30">
                  <c:v>18600</c:v>
                </c:pt>
                <c:pt idx="31">
                  <c:v>18600</c:v>
                </c:pt>
                <c:pt idx="32">
                  <c:v>18800</c:v>
                </c:pt>
                <c:pt idx="33">
                  <c:v>18900</c:v>
                </c:pt>
                <c:pt idx="34">
                  <c:v>18800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43-4CFA-AC14-4AAF0272E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E43-4CFA-AC14-4AAF0272EDFE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E43-4CFA-AC14-4AAF0272EDF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E43-4CFA-AC14-4AAF0272EDF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E43-4CFA-AC14-4AAF0272EDF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E43-4CFA-AC14-4AAF0272EDF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E43-4CFA-AC14-4AAF0272EDF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E43-4CFA-AC14-4AAF0272EDFE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E43-4CFA-AC14-4AAF0272EDFE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E43-4CFA-AC14-4AAF0272EDFE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E43-4CFA-AC14-4AAF0272EDFE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E43-4CFA-AC14-4AAF0272EDFE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E43-4CFA-AC14-4AAF0272EDFE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9"/>
          <c:order val="9"/>
          <c:tx>
            <c:strRef>
              <c:f>Sheet1!$K$1</c:f>
              <c:strCache>
                <c:ptCount val="1"/>
                <c:pt idx="0">
                  <c:v>Education and Health Services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6.8627450980392163E-2"/>
                  <c:y val="0.11111111111111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DB-4F4F-ACC4-0B397E19F2F7}"/>
                </c:ext>
              </c:extLst>
            </c:dLbl>
            <c:dLbl>
              <c:idx val="13"/>
              <c:layout>
                <c:manualLayout>
                  <c:x val="9.8039215686274508E-3"/>
                  <c:y val="-0.10000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70-4D20-8391-6210239A32B5}"/>
                </c:ext>
              </c:extLst>
            </c:dLbl>
            <c:dLbl>
              <c:idx val="34"/>
              <c:layout>
                <c:manualLayout>
                  <c:x val="-1.4705882352941176E-2"/>
                  <c:y val="0.1555555555555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DB-4F4F-ACC4-0B397E19F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Sheet1!$K$2:$K$36</c:f>
              <c:numCache>
                <c:formatCode>#,##0</c:formatCode>
                <c:ptCount val="35"/>
                <c:pt idx="0">
                  <c:v>78900</c:v>
                </c:pt>
                <c:pt idx="1">
                  <c:v>79700</c:v>
                </c:pt>
                <c:pt idx="2">
                  <c:v>79700</c:v>
                </c:pt>
                <c:pt idx="3">
                  <c:v>79600</c:v>
                </c:pt>
                <c:pt idx="4">
                  <c:v>80200</c:v>
                </c:pt>
                <c:pt idx="5">
                  <c:v>79000</c:v>
                </c:pt>
                <c:pt idx="6">
                  <c:v>79400</c:v>
                </c:pt>
                <c:pt idx="7">
                  <c:v>79800</c:v>
                </c:pt>
                <c:pt idx="8">
                  <c:v>79700</c:v>
                </c:pt>
                <c:pt idx="9">
                  <c:v>79900</c:v>
                </c:pt>
                <c:pt idx="10">
                  <c:v>80200</c:v>
                </c:pt>
                <c:pt idx="11">
                  <c:v>80100</c:v>
                </c:pt>
                <c:pt idx="12">
                  <c:v>79700</c:v>
                </c:pt>
                <c:pt idx="13">
                  <c:v>80300</c:v>
                </c:pt>
                <c:pt idx="14">
                  <c:v>80000</c:v>
                </c:pt>
                <c:pt idx="15">
                  <c:v>74100</c:v>
                </c:pt>
                <c:pt idx="16">
                  <c:v>75600</c:v>
                </c:pt>
                <c:pt idx="17">
                  <c:v>76000</c:v>
                </c:pt>
                <c:pt idx="18">
                  <c:v>76800</c:v>
                </c:pt>
                <c:pt idx="19">
                  <c:v>77300</c:v>
                </c:pt>
                <c:pt idx="20">
                  <c:v>77400</c:v>
                </c:pt>
                <c:pt idx="21">
                  <c:v>79300</c:v>
                </c:pt>
                <c:pt idx="22">
                  <c:v>79500</c:v>
                </c:pt>
                <c:pt idx="23">
                  <c:v>79500</c:v>
                </c:pt>
                <c:pt idx="24">
                  <c:v>77800</c:v>
                </c:pt>
                <c:pt idx="25">
                  <c:v>78900</c:v>
                </c:pt>
                <c:pt idx="26">
                  <c:v>79800</c:v>
                </c:pt>
                <c:pt idx="27">
                  <c:v>79600</c:v>
                </c:pt>
                <c:pt idx="28">
                  <c:v>79800</c:v>
                </c:pt>
                <c:pt idx="29">
                  <c:v>79200</c:v>
                </c:pt>
                <c:pt idx="30">
                  <c:v>79300</c:v>
                </c:pt>
                <c:pt idx="31">
                  <c:v>79400</c:v>
                </c:pt>
                <c:pt idx="32">
                  <c:v>79700</c:v>
                </c:pt>
                <c:pt idx="33">
                  <c:v>80200</c:v>
                </c:pt>
                <c:pt idx="34">
                  <c:v>80700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70-4D20-8391-6210239A3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4770-4D20-8391-6210239A32B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770-4D20-8391-6210239A32B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770-4D20-8391-6210239A32B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770-4D20-8391-6210239A32B5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770-4D20-8391-6210239A32B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770-4D20-8391-6210239A32B5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770-4D20-8391-6210239A32B5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770-4D20-8391-6210239A32B5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770-4D20-8391-6210239A32B5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770-4D20-8391-6210239A32B5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770-4D20-8391-6210239A32B5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770-4D20-8391-6210239A32B5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7.8431372549019607E-2"/>
                  <c:y val="0.11666666666666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69-48FD-A191-95934EDD7C1C}"/>
                </c:ext>
              </c:extLst>
            </c:dLbl>
            <c:dLbl>
              <c:idx val="13"/>
              <c:layout>
                <c:manualLayout>
                  <c:x val="-2.4509803921568627E-3"/>
                  <c:y val="-0.12222222222222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69-48FD-A191-95934EDD7C1C}"/>
                </c:ext>
              </c:extLst>
            </c:dLbl>
            <c:dLbl>
              <c:idx val="34"/>
              <c:layout>
                <c:manualLayout>
                  <c:x val="-2.4509803921568627E-3"/>
                  <c:y val="-0.16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69-48FD-A191-95934EDD7C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Sheet1!$F$2:$F$36</c:f>
              <c:numCache>
                <c:formatCode>#,##0</c:formatCode>
                <c:ptCount val="35"/>
                <c:pt idx="0">
                  <c:v>33600</c:v>
                </c:pt>
                <c:pt idx="1">
                  <c:v>33600</c:v>
                </c:pt>
                <c:pt idx="2">
                  <c:v>33700</c:v>
                </c:pt>
                <c:pt idx="3">
                  <c:v>33500</c:v>
                </c:pt>
                <c:pt idx="4">
                  <c:v>33600</c:v>
                </c:pt>
                <c:pt idx="5">
                  <c:v>33700</c:v>
                </c:pt>
                <c:pt idx="6">
                  <c:v>33600</c:v>
                </c:pt>
                <c:pt idx="7">
                  <c:v>33700</c:v>
                </c:pt>
                <c:pt idx="8">
                  <c:v>33600</c:v>
                </c:pt>
                <c:pt idx="9">
                  <c:v>33700</c:v>
                </c:pt>
                <c:pt idx="10">
                  <c:v>33700</c:v>
                </c:pt>
                <c:pt idx="11">
                  <c:v>33700</c:v>
                </c:pt>
                <c:pt idx="12">
                  <c:v>33300</c:v>
                </c:pt>
                <c:pt idx="13">
                  <c:v>33400</c:v>
                </c:pt>
                <c:pt idx="14">
                  <c:v>33500</c:v>
                </c:pt>
                <c:pt idx="15">
                  <c:v>32400</c:v>
                </c:pt>
                <c:pt idx="16">
                  <c:v>32400</c:v>
                </c:pt>
                <c:pt idx="17">
                  <c:v>32600</c:v>
                </c:pt>
                <c:pt idx="18">
                  <c:v>32700.000000000004</c:v>
                </c:pt>
                <c:pt idx="19">
                  <c:v>32800</c:v>
                </c:pt>
                <c:pt idx="20">
                  <c:v>33000</c:v>
                </c:pt>
                <c:pt idx="21">
                  <c:v>33000</c:v>
                </c:pt>
                <c:pt idx="22">
                  <c:v>33400</c:v>
                </c:pt>
                <c:pt idx="23">
                  <c:v>33900</c:v>
                </c:pt>
                <c:pt idx="24">
                  <c:v>33700</c:v>
                </c:pt>
                <c:pt idx="25">
                  <c:v>33500</c:v>
                </c:pt>
                <c:pt idx="26">
                  <c:v>33500</c:v>
                </c:pt>
                <c:pt idx="27">
                  <c:v>33000</c:v>
                </c:pt>
                <c:pt idx="28">
                  <c:v>33200</c:v>
                </c:pt>
                <c:pt idx="29">
                  <c:v>33300</c:v>
                </c:pt>
                <c:pt idx="30">
                  <c:v>34200</c:v>
                </c:pt>
                <c:pt idx="31">
                  <c:v>34000</c:v>
                </c:pt>
                <c:pt idx="32">
                  <c:v>33800</c:v>
                </c:pt>
                <c:pt idx="33">
                  <c:v>33200</c:v>
                </c:pt>
                <c:pt idx="34">
                  <c:v>33500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69-48FD-A191-95934EDD7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7569-48FD-A191-95934EDD7C1C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569-48FD-A191-95934EDD7C1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569-48FD-A191-95934EDD7C1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569-48FD-A191-95934EDD7C1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569-48FD-A191-95934EDD7C1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569-48FD-A191-95934EDD7C1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569-48FD-A191-95934EDD7C1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569-48FD-A191-95934EDD7C1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569-48FD-A191-95934EDD7C1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569-48FD-A191-95934EDD7C1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569-48FD-A191-95934EDD7C1C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569-48FD-A191-95934EDD7C1C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Mining, Logging, and Construction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0"/>
                  <c:y val="-8.8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B4-4BE1-ADB6-771BCCE9AA84}"/>
                </c:ext>
              </c:extLst>
            </c:dLbl>
            <c:dLbl>
              <c:idx val="13"/>
              <c:layout>
                <c:manualLayout>
                  <c:x val="-7.8431372549019607E-2"/>
                  <c:y val="0.1277777777777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8A3-4FCC-A35E-181D28DCA6A7}"/>
                </c:ext>
              </c:extLst>
            </c:dLbl>
            <c:dLbl>
              <c:idx val="34"/>
              <c:layout>
                <c:manualLayout>
                  <c:x val="-4.9019607843137254E-3"/>
                  <c:y val="-0.17222222222222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B4-4BE1-ADB6-771BCCE9AA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Sheet1!$E$2:$E$36</c:f>
              <c:numCache>
                <c:formatCode>#,##0</c:formatCode>
                <c:ptCount val="35"/>
                <c:pt idx="0">
                  <c:v>27800</c:v>
                </c:pt>
                <c:pt idx="1">
                  <c:v>27600</c:v>
                </c:pt>
                <c:pt idx="2">
                  <c:v>27900</c:v>
                </c:pt>
                <c:pt idx="3">
                  <c:v>30100</c:v>
                </c:pt>
                <c:pt idx="4">
                  <c:v>31000</c:v>
                </c:pt>
                <c:pt idx="5">
                  <c:v>31700</c:v>
                </c:pt>
                <c:pt idx="6">
                  <c:v>31900</c:v>
                </c:pt>
                <c:pt idx="7">
                  <c:v>31800</c:v>
                </c:pt>
                <c:pt idx="8">
                  <c:v>31500</c:v>
                </c:pt>
                <c:pt idx="9">
                  <c:v>31900</c:v>
                </c:pt>
                <c:pt idx="10">
                  <c:v>31700</c:v>
                </c:pt>
                <c:pt idx="11">
                  <c:v>31000</c:v>
                </c:pt>
                <c:pt idx="12">
                  <c:v>29400</c:v>
                </c:pt>
                <c:pt idx="13">
                  <c:v>29300</c:v>
                </c:pt>
                <c:pt idx="14">
                  <c:v>30100</c:v>
                </c:pt>
                <c:pt idx="15">
                  <c:v>29700</c:v>
                </c:pt>
                <c:pt idx="16">
                  <c:v>30600</c:v>
                </c:pt>
                <c:pt idx="17">
                  <c:v>31100</c:v>
                </c:pt>
                <c:pt idx="18">
                  <c:v>31100</c:v>
                </c:pt>
                <c:pt idx="19">
                  <c:v>30800</c:v>
                </c:pt>
                <c:pt idx="20">
                  <c:v>30400</c:v>
                </c:pt>
                <c:pt idx="21">
                  <c:v>31000</c:v>
                </c:pt>
                <c:pt idx="22">
                  <c:v>30500</c:v>
                </c:pt>
                <c:pt idx="23">
                  <c:v>31000</c:v>
                </c:pt>
                <c:pt idx="24">
                  <c:v>29700</c:v>
                </c:pt>
                <c:pt idx="25">
                  <c:v>28100</c:v>
                </c:pt>
                <c:pt idx="26">
                  <c:v>29600</c:v>
                </c:pt>
                <c:pt idx="27">
                  <c:v>30600</c:v>
                </c:pt>
                <c:pt idx="28">
                  <c:v>31200</c:v>
                </c:pt>
                <c:pt idx="29">
                  <c:v>31900</c:v>
                </c:pt>
                <c:pt idx="30">
                  <c:v>31900</c:v>
                </c:pt>
                <c:pt idx="31">
                  <c:v>31800</c:v>
                </c:pt>
                <c:pt idx="32">
                  <c:v>30900</c:v>
                </c:pt>
                <c:pt idx="33">
                  <c:v>30900</c:v>
                </c:pt>
                <c:pt idx="34">
                  <c:v>30200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A3-4FCC-A35E-181D28DCA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A8A3-4FCC-A35E-181D28DCA6A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A8A3-4FCC-A35E-181D28DCA6A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8A3-4FCC-A35E-181D28DCA6A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8A3-4FCC-A35E-181D28DCA6A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8A3-4FCC-A35E-181D28DCA6A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8A3-4FCC-A35E-181D28DCA6A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8A3-4FCC-A35E-181D28DCA6A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8A3-4FCC-A35E-181D28DCA6A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8A3-4FCC-A35E-181D28DCA6A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A8A3-4FCC-A35E-181D28DCA6A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A8A3-4FCC-A35E-181D28DCA6A7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A8A3-4FCC-A35E-181D28DCA6A7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Trade, Transportation, and Utilities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0.10049019607843138"/>
                  <c:y val="-9.44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1BF-4FCD-AD7B-D997634376ED}"/>
                </c:ext>
              </c:extLst>
            </c:dLbl>
            <c:dLbl>
              <c:idx val="13"/>
              <c:layout>
                <c:manualLayout>
                  <c:x val="-9.3137254901960786E-2"/>
                  <c:y val="0.1777777777777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F-4FCD-AD7B-D997634376ED}"/>
                </c:ext>
              </c:extLst>
            </c:dLbl>
            <c:dLbl>
              <c:idx val="34"/>
              <c:layout>
                <c:manualLayout>
                  <c:x val="-4.9019607843137254E-2"/>
                  <c:y val="-7.222222222222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1BF-4FCD-AD7B-D997634376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Sheet1!$G$2:$G$36</c:f>
              <c:numCache>
                <c:formatCode>#,##0</c:formatCode>
                <c:ptCount val="35"/>
                <c:pt idx="0">
                  <c:v>96200</c:v>
                </c:pt>
                <c:pt idx="1">
                  <c:v>94900</c:v>
                </c:pt>
                <c:pt idx="2">
                  <c:v>95000</c:v>
                </c:pt>
                <c:pt idx="3">
                  <c:v>95400</c:v>
                </c:pt>
                <c:pt idx="4">
                  <c:v>95800</c:v>
                </c:pt>
                <c:pt idx="5">
                  <c:v>95800</c:v>
                </c:pt>
                <c:pt idx="6">
                  <c:v>95600</c:v>
                </c:pt>
                <c:pt idx="7">
                  <c:v>95700</c:v>
                </c:pt>
                <c:pt idx="8">
                  <c:v>95000</c:v>
                </c:pt>
                <c:pt idx="9">
                  <c:v>95700</c:v>
                </c:pt>
                <c:pt idx="10">
                  <c:v>99000</c:v>
                </c:pt>
                <c:pt idx="11">
                  <c:v>99200</c:v>
                </c:pt>
                <c:pt idx="12">
                  <c:v>94400</c:v>
                </c:pt>
                <c:pt idx="13">
                  <c:v>93700</c:v>
                </c:pt>
                <c:pt idx="14">
                  <c:v>92900</c:v>
                </c:pt>
                <c:pt idx="15">
                  <c:v>85500</c:v>
                </c:pt>
                <c:pt idx="16">
                  <c:v>87300</c:v>
                </c:pt>
                <c:pt idx="17">
                  <c:v>89200</c:v>
                </c:pt>
                <c:pt idx="18">
                  <c:v>90300</c:v>
                </c:pt>
                <c:pt idx="19">
                  <c:v>90900</c:v>
                </c:pt>
                <c:pt idx="20">
                  <c:v>90800</c:v>
                </c:pt>
                <c:pt idx="21">
                  <c:v>92200</c:v>
                </c:pt>
                <c:pt idx="22">
                  <c:v>95700</c:v>
                </c:pt>
                <c:pt idx="23">
                  <c:v>98500</c:v>
                </c:pt>
                <c:pt idx="24">
                  <c:v>93100</c:v>
                </c:pt>
                <c:pt idx="25">
                  <c:v>91800</c:v>
                </c:pt>
                <c:pt idx="26">
                  <c:v>92600</c:v>
                </c:pt>
                <c:pt idx="27">
                  <c:v>92200</c:v>
                </c:pt>
                <c:pt idx="28">
                  <c:v>92600</c:v>
                </c:pt>
                <c:pt idx="29">
                  <c:v>93400</c:v>
                </c:pt>
                <c:pt idx="30">
                  <c:v>93300</c:v>
                </c:pt>
                <c:pt idx="31">
                  <c:v>92900</c:v>
                </c:pt>
                <c:pt idx="32">
                  <c:v>92900</c:v>
                </c:pt>
                <c:pt idx="33">
                  <c:v>94600</c:v>
                </c:pt>
                <c:pt idx="34">
                  <c:v>98700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1BF-4FCD-AD7B-D997634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61BF-4FCD-AD7B-D997634376E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1BF-4FCD-AD7B-D997634376E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1BF-4FCD-AD7B-D997634376E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1BF-4FCD-AD7B-D997634376E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1BF-4FCD-AD7B-D997634376E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1BF-4FCD-AD7B-D997634376ED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1BF-4FCD-AD7B-D997634376ED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1BF-4FCD-AD7B-D997634376ED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1BF-4FCD-AD7B-D997634376ED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1BF-4FCD-AD7B-D997634376ED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1BF-4FCD-AD7B-D997634376ED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1BF-4FCD-AD7B-D997634376ED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Lincoln MSA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Sheet1!$B$2:$B$36</c:f>
              <c:numCache>
                <c:formatCode>0.0%</c:formatCode>
                <c:ptCount val="35"/>
                <c:pt idx="0">
                  <c:v>3.1E-2</c:v>
                </c:pt>
                <c:pt idx="1">
                  <c:v>2.8999999999999998E-2</c:v>
                </c:pt>
                <c:pt idx="2">
                  <c:v>0.03</c:v>
                </c:pt>
                <c:pt idx="3">
                  <c:v>2.5000000000000001E-2</c:v>
                </c:pt>
                <c:pt idx="4">
                  <c:v>2.7000000000000003E-2</c:v>
                </c:pt>
                <c:pt idx="5">
                  <c:v>3.1E-2</c:v>
                </c:pt>
                <c:pt idx="6">
                  <c:v>0.03</c:v>
                </c:pt>
                <c:pt idx="7">
                  <c:v>2.7999999999999997E-2</c:v>
                </c:pt>
                <c:pt idx="8">
                  <c:v>2.4E-2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2.3E-2</c:v>
                </c:pt>
                <c:pt idx="12">
                  <c:v>2.7999999999999997E-2</c:v>
                </c:pt>
                <c:pt idx="13">
                  <c:v>2.7000000000000003E-2</c:v>
                </c:pt>
                <c:pt idx="14">
                  <c:v>3.1E-2</c:v>
                </c:pt>
                <c:pt idx="15">
                  <c:v>0.08</c:v>
                </c:pt>
                <c:pt idx="16">
                  <c:v>5.4000000000000006E-2</c:v>
                </c:pt>
                <c:pt idx="17">
                  <c:v>6.8000000000000005E-2</c:v>
                </c:pt>
                <c:pt idx="18">
                  <c:v>4.9000000000000002E-2</c:v>
                </c:pt>
                <c:pt idx="19">
                  <c:v>3.9E-2</c:v>
                </c:pt>
                <c:pt idx="20">
                  <c:v>3.7000000000000005E-2</c:v>
                </c:pt>
                <c:pt idx="21">
                  <c:v>3.2000000000000001E-2</c:v>
                </c:pt>
                <c:pt idx="22">
                  <c:v>0.03</c:v>
                </c:pt>
                <c:pt idx="23">
                  <c:v>3.2000000000000001E-2</c:v>
                </c:pt>
                <c:pt idx="24">
                  <c:v>3.3000000000000002E-2</c:v>
                </c:pt>
                <c:pt idx="25">
                  <c:v>3.2000000000000001E-2</c:v>
                </c:pt>
                <c:pt idx="26">
                  <c:v>2.8999999999999998E-2</c:v>
                </c:pt>
                <c:pt idx="27">
                  <c:v>2.2000000000000002E-2</c:v>
                </c:pt>
                <c:pt idx="28">
                  <c:v>2.2000000000000002E-2</c:v>
                </c:pt>
                <c:pt idx="29">
                  <c:v>2.5000000000000001E-2</c:v>
                </c:pt>
                <c:pt idx="30">
                  <c:v>1.9E-2</c:v>
                </c:pt>
                <c:pt idx="31">
                  <c:v>1.7000000000000001E-2</c:v>
                </c:pt>
                <c:pt idx="32">
                  <c:v>1.3000000000000001E-2</c:v>
                </c:pt>
                <c:pt idx="33">
                  <c:v>1.3000000000000001E-2</c:v>
                </c:pt>
                <c:pt idx="34">
                  <c:v>1.1000000000000001E-2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08-4A92-A028-0763A6CDD8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Grand Island MSA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Sheet1!$C$2:$C$36</c:f>
              <c:numCache>
                <c:formatCode>0.0%</c:formatCode>
                <c:ptCount val="35"/>
                <c:pt idx="0">
                  <c:v>5.2000000000000005E-2</c:v>
                </c:pt>
                <c:pt idx="1">
                  <c:v>3.5000000000000003E-2</c:v>
                </c:pt>
                <c:pt idx="2">
                  <c:v>3.5000000000000003E-2</c:v>
                </c:pt>
                <c:pt idx="3">
                  <c:v>2.7999999999999997E-2</c:v>
                </c:pt>
                <c:pt idx="4">
                  <c:v>2.8999999999999998E-2</c:v>
                </c:pt>
                <c:pt idx="5">
                  <c:v>3.3000000000000002E-2</c:v>
                </c:pt>
                <c:pt idx="6">
                  <c:v>3.3000000000000002E-2</c:v>
                </c:pt>
                <c:pt idx="7">
                  <c:v>0.03</c:v>
                </c:pt>
                <c:pt idx="8">
                  <c:v>2.7000000000000003E-2</c:v>
                </c:pt>
                <c:pt idx="9">
                  <c:v>4.2999999999999997E-2</c:v>
                </c:pt>
                <c:pt idx="10">
                  <c:v>2.8999999999999998E-2</c:v>
                </c:pt>
                <c:pt idx="11">
                  <c:v>3.1E-2</c:v>
                </c:pt>
                <c:pt idx="12">
                  <c:v>0.05</c:v>
                </c:pt>
                <c:pt idx="13">
                  <c:v>3.5000000000000003E-2</c:v>
                </c:pt>
                <c:pt idx="14">
                  <c:v>3.7999999999999999E-2</c:v>
                </c:pt>
                <c:pt idx="15">
                  <c:v>8.900000000000001E-2</c:v>
                </c:pt>
                <c:pt idx="16">
                  <c:v>7.6999999999999999E-2</c:v>
                </c:pt>
                <c:pt idx="17">
                  <c:v>7.0999999999999994E-2</c:v>
                </c:pt>
                <c:pt idx="18">
                  <c:v>5.0999999999999997E-2</c:v>
                </c:pt>
                <c:pt idx="19">
                  <c:v>4.8000000000000001E-2</c:v>
                </c:pt>
                <c:pt idx="20">
                  <c:v>4.4999999999999998E-2</c:v>
                </c:pt>
                <c:pt idx="21">
                  <c:v>3.9E-2</c:v>
                </c:pt>
                <c:pt idx="22">
                  <c:v>4.2000000000000003E-2</c:v>
                </c:pt>
                <c:pt idx="23">
                  <c:v>4.7E-2</c:v>
                </c:pt>
                <c:pt idx="24">
                  <c:v>3.6000000000000004E-2</c:v>
                </c:pt>
                <c:pt idx="25">
                  <c:v>3.6000000000000004E-2</c:v>
                </c:pt>
                <c:pt idx="26">
                  <c:v>3.1E-2</c:v>
                </c:pt>
                <c:pt idx="27">
                  <c:v>2.4E-2</c:v>
                </c:pt>
                <c:pt idx="28">
                  <c:v>2.4E-2</c:v>
                </c:pt>
                <c:pt idx="29">
                  <c:v>2.7999999999999997E-2</c:v>
                </c:pt>
                <c:pt idx="30">
                  <c:v>2.4E-2</c:v>
                </c:pt>
                <c:pt idx="31">
                  <c:v>1.9E-2</c:v>
                </c:pt>
                <c:pt idx="32">
                  <c:v>1.3999999999999999E-2</c:v>
                </c:pt>
                <c:pt idx="33">
                  <c:v>1.4999999999999999E-2</c:v>
                </c:pt>
                <c:pt idx="34">
                  <c:v>1.2E-2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08-4A92-A028-0763A6CDD8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Omaha MSA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Sheet1!$D$2:$D$36</c:f>
              <c:numCache>
                <c:formatCode>0.0%</c:formatCode>
                <c:ptCount val="35"/>
                <c:pt idx="0">
                  <c:v>3.6000000000000004E-2</c:v>
                </c:pt>
                <c:pt idx="1">
                  <c:v>3.4000000000000002E-2</c:v>
                </c:pt>
                <c:pt idx="2">
                  <c:v>3.5000000000000003E-2</c:v>
                </c:pt>
                <c:pt idx="3">
                  <c:v>2.7999999999999997E-2</c:v>
                </c:pt>
                <c:pt idx="4">
                  <c:v>2.8999999999999998E-2</c:v>
                </c:pt>
                <c:pt idx="5">
                  <c:v>3.2000000000000001E-2</c:v>
                </c:pt>
                <c:pt idx="6">
                  <c:v>3.3000000000000002E-2</c:v>
                </c:pt>
                <c:pt idx="7">
                  <c:v>0.03</c:v>
                </c:pt>
                <c:pt idx="8">
                  <c:v>2.6000000000000002E-2</c:v>
                </c:pt>
                <c:pt idx="9">
                  <c:v>2.6000000000000002E-2</c:v>
                </c:pt>
                <c:pt idx="10">
                  <c:v>2.7000000000000003E-2</c:v>
                </c:pt>
                <c:pt idx="11">
                  <c:v>2.7000000000000003E-2</c:v>
                </c:pt>
                <c:pt idx="12">
                  <c:v>3.3000000000000002E-2</c:v>
                </c:pt>
                <c:pt idx="13">
                  <c:v>3.2000000000000001E-2</c:v>
                </c:pt>
                <c:pt idx="14">
                  <c:v>3.7000000000000005E-2</c:v>
                </c:pt>
                <c:pt idx="15">
                  <c:v>8.6999999999999994E-2</c:v>
                </c:pt>
                <c:pt idx="16">
                  <c:v>6.4000000000000001E-2</c:v>
                </c:pt>
                <c:pt idx="17">
                  <c:v>7.5999999999999998E-2</c:v>
                </c:pt>
                <c:pt idx="18">
                  <c:v>5.5999999999999994E-2</c:v>
                </c:pt>
                <c:pt idx="19">
                  <c:v>4.4999999999999998E-2</c:v>
                </c:pt>
                <c:pt idx="20">
                  <c:v>4.2999999999999997E-2</c:v>
                </c:pt>
                <c:pt idx="21">
                  <c:v>3.6000000000000004E-2</c:v>
                </c:pt>
                <c:pt idx="22">
                  <c:v>3.2000000000000001E-2</c:v>
                </c:pt>
                <c:pt idx="23">
                  <c:v>3.3000000000000002E-2</c:v>
                </c:pt>
                <c:pt idx="24">
                  <c:v>3.6000000000000004E-2</c:v>
                </c:pt>
                <c:pt idx="25">
                  <c:v>3.7000000000000005E-2</c:v>
                </c:pt>
                <c:pt idx="26">
                  <c:v>3.3000000000000002E-2</c:v>
                </c:pt>
                <c:pt idx="27">
                  <c:v>2.7000000000000003E-2</c:v>
                </c:pt>
                <c:pt idx="28">
                  <c:v>2.7000000000000003E-2</c:v>
                </c:pt>
                <c:pt idx="29">
                  <c:v>3.2000000000000001E-2</c:v>
                </c:pt>
                <c:pt idx="30">
                  <c:v>2.6000000000000002E-2</c:v>
                </c:pt>
                <c:pt idx="31">
                  <c:v>2.3E-2</c:v>
                </c:pt>
                <c:pt idx="32">
                  <c:v>1.7000000000000001E-2</c:v>
                </c:pt>
                <c:pt idx="33">
                  <c:v>1.7000000000000001E-2</c:v>
                </c:pt>
                <c:pt idx="34">
                  <c:v>1.4999999999999999E-2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570C-4B8E-B838-C78FAD1D0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60864"/>
        <c:axId val="46564192"/>
        <c:extLst/>
      </c:lineChart>
      <c:catAx>
        <c:axId val="465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4192"/>
        <c:crosses val="autoZero"/>
        <c:auto val="1"/>
        <c:lblAlgn val="ctr"/>
        <c:lblOffset val="100"/>
        <c:noMultiLvlLbl val="0"/>
      </c:catAx>
      <c:valAx>
        <c:axId val="46564192"/>
        <c:scaling>
          <c:orientation val="minMax"/>
          <c:max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6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Labor Force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8.8235294117647065E-2"/>
                  <c:y val="9.9233844854157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0E-4BDB-B333-B6134450275B}"/>
                </c:ext>
              </c:extLst>
            </c:dLbl>
            <c:dLbl>
              <c:idx val="13"/>
              <c:layout>
                <c:manualLayout>
                  <c:x val="1.4705882352941176E-2"/>
                  <c:y val="-0.10507112984557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B3-4CEE-B64E-2A7353DD22EE}"/>
                </c:ext>
              </c:extLst>
            </c:dLbl>
            <c:dLbl>
              <c:idx val="34"/>
              <c:layout>
                <c:manualLayout>
                  <c:x val="-1.7156862745098041E-2"/>
                  <c:y val="-9.047791736702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0E-4BDB-B333-B61344502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Sheet1!$B$2:$B$36</c:f>
              <c:numCache>
                <c:formatCode>#,##0</c:formatCode>
                <c:ptCount val="35"/>
                <c:pt idx="0">
                  <c:v>488757</c:v>
                </c:pt>
                <c:pt idx="1">
                  <c:v>496145</c:v>
                </c:pt>
                <c:pt idx="2">
                  <c:v>495308</c:v>
                </c:pt>
                <c:pt idx="3">
                  <c:v>495167</c:v>
                </c:pt>
                <c:pt idx="4">
                  <c:v>496629</c:v>
                </c:pt>
                <c:pt idx="5">
                  <c:v>500286</c:v>
                </c:pt>
                <c:pt idx="6">
                  <c:v>507766</c:v>
                </c:pt>
                <c:pt idx="7">
                  <c:v>503161</c:v>
                </c:pt>
                <c:pt idx="8">
                  <c:v>497909</c:v>
                </c:pt>
                <c:pt idx="9">
                  <c:v>501693</c:v>
                </c:pt>
                <c:pt idx="10">
                  <c:v>499962</c:v>
                </c:pt>
                <c:pt idx="11">
                  <c:v>497045</c:v>
                </c:pt>
                <c:pt idx="12">
                  <c:v>495288</c:v>
                </c:pt>
                <c:pt idx="13">
                  <c:v>499652</c:v>
                </c:pt>
                <c:pt idx="14">
                  <c:v>494276</c:v>
                </c:pt>
                <c:pt idx="15">
                  <c:v>498267</c:v>
                </c:pt>
                <c:pt idx="16">
                  <c:v>493191</c:v>
                </c:pt>
                <c:pt idx="17">
                  <c:v>503714</c:v>
                </c:pt>
                <c:pt idx="18">
                  <c:v>500637</c:v>
                </c:pt>
                <c:pt idx="19">
                  <c:v>494772</c:v>
                </c:pt>
                <c:pt idx="20">
                  <c:v>488100</c:v>
                </c:pt>
                <c:pt idx="21">
                  <c:v>488674</c:v>
                </c:pt>
                <c:pt idx="22">
                  <c:v>486814</c:v>
                </c:pt>
                <c:pt idx="23">
                  <c:v>485780</c:v>
                </c:pt>
                <c:pt idx="24">
                  <c:v>481490</c:v>
                </c:pt>
                <c:pt idx="25">
                  <c:v>482801</c:v>
                </c:pt>
                <c:pt idx="26">
                  <c:v>482968</c:v>
                </c:pt>
                <c:pt idx="27">
                  <c:v>483157</c:v>
                </c:pt>
                <c:pt idx="28">
                  <c:v>488531</c:v>
                </c:pt>
                <c:pt idx="29">
                  <c:v>494876</c:v>
                </c:pt>
                <c:pt idx="30">
                  <c:v>496574</c:v>
                </c:pt>
                <c:pt idx="31">
                  <c:v>491563</c:v>
                </c:pt>
                <c:pt idx="32">
                  <c:v>489279</c:v>
                </c:pt>
                <c:pt idx="33">
                  <c:v>492088</c:v>
                </c:pt>
                <c:pt idx="34">
                  <c:v>493342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3-4CEE-B64E-2A7353DD2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/>
      </c:lineChart>
      <c:catAx>
        <c:axId val="134163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9.3137254901960786E-2"/>
                  <c:y val="0.11666666666666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8A-4632-8D5A-79D852A06AF7}"/>
                </c:ext>
              </c:extLst>
            </c:dLbl>
            <c:dLbl>
              <c:idx val="13"/>
              <c:layout>
                <c:manualLayout>
                  <c:x val="9.8039215686274508E-3"/>
                  <c:y val="-0.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8A-4632-8D5A-79D852A06AF7}"/>
                </c:ext>
              </c:extLst>
            </c:dLbl>
            <c:dLbl>
              <c:idx val="34"/>
              <c:layout>
                <c:manualLayout>
                  <c:x val="-1.7156862745098041E-2"/>
                  <c:y val="-8.333333333333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8A-4632-8D5A-79D852A06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Sheet1!$B$2:$B$36</c:f>
              <c:numCache>
                <c:formatCode>#,##0</c:formatCode>
                <c:ptCount val="35"/>
                <c:pt idx="0">
                  <c:v>471120</c:v>
                </c:pt>
                <c:pt idx="1">
                  <c:v>479259</c:v>
                </c:pt>
                <c:pt idx="2">
                  <c:v>478219</c:v>
                </c:pt>
                <c:pt idx="3">
                  <c:v>481164</c:v>
                </c:pt>
                <c:pt idx="4">
                  <c:v>482078</c:v>
                </c:pt>
                <c:pt idx="5">
                  <c:v>484115</c:v>
                </c:pt>
                <c:pt idx="6">
                  <c:v>491113</c:v>
                </c:pt>
                <c:pt idx="7">
                  <c:v>488029</c:v>
                </c:pt>
                <c:pt idx="8">
                  <c:v>484945</c:v>
                </c:pt>
                <c:pt idx="9">
                  <c:v>488406</c:v>
                </c:pt>
                <c:pt idx="10">
                  <c:v>486664</c:v>
                </c:pt>
                <c:pt idx="11">
                  <c:v>483548</c:v>
                </c:pt>
                <c:pt idx="12">
                  <c:v>478864</c:v>
                </c:pt>
                <c:pt idx="13">
                  <c:v>483860</c:v>
                </c:pt>
                <c:pt idx="14">
                  <c:v>476037</c:v>
                </c:pt>
                <c:pt idx="15">
                  <c:v>454829</c:v>
                </c:pt>
                <c:pt idx="16">
                  <c:v>461610</c:v>
                </c:pt>
                <c:pt idx="17">
                  <c:v>465265</c:v>
                </c:pt>
                <c:pt idx="18">
                  <c:v>472641</c:v>
                </c:pt>
                <c:pt idx="19">
                  <c:v>472645</c:v>
                </c:pt>
                <c:pt idx="20">
                  <c:v>467304</c:v>
                </c:pt>
                <c:pt idx="21">
                  <c:v>471315</c:v>
                </c:pt>
                <c:pt idx="22">
                  <c:v>471168</c:v>
                </c:pt>
                <c:pt idx="23">
                  <c:v>469511</c:v>
                </c:pt>
                <c:pt idx="24">
                  <c:v>463938</c:v>
                </c:pt>
                <c:pt idx="25">
                  <c:v>465120</c:v>
                </c:pt>
                <c:pt idx="26">
                  <c:v>467098</c:v>
                </c:pt>
                <c:pt idx="27">
                  <c:v>469966</c:v>
                </c:pt>
                <c:pt idx="28">
                  <c:v>475165</c:v>
                </c:pt>
                <c:pt idx="29">
                  <c:v>479158</c:v>
                </c:pt>
                <c:pt idx="30">
                  <c:v>483803</c:v>
                </c:pt>
                <c:pt idx="31">
                  <c:v>480465</c:v>
                </c:pt>
                <c:pt idx="32">
                  <c:v>480753</c:v>
                </c:pt>
                <c:pt idx="33">
                  <c:v>483738</c:v>
                </c:pt>
                <c:pt idx="34">
                  <c:v>486084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30CA-4719-BC2A-D07DEF0DD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/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8.3333333333333329E-2"/>
                  <c:y val="-0.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E-4E65-9663-4A0876DD49A5}"/>
                </c:ext>
              </c:extLst>
            </c:dLbl>
            <c:dLbl>
              <c:idx val="13"/>
              <c:layout>
                <c:manualLayout>
                  <c:x val="2.4509803921568627E-3"/>
                  <c:y val="7.7777777777777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9E-4E65-9663-4A0876DD49A5}"/>
                </c:ext>
              </c:extLst>
            </c:dLbl>
            <c:dLbl>
              <c:idx val="34"/>
              <c:layout>
                <c:manualLayout>
                  <c:x val="-1.7156862745098041E-2"/>
                  <c:y val="-0.16111111111111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E-4E65-9663-4A0876DD4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Sheet1!$B$2:$B$36</c:f>
              <c:numCache>
                <c:formatCode>#,##0</c:formatCode>
                <c:ptCount val="35"/>
                <c:pt idx="0">
                  <c:v>17637</c:v>
                </c:pt>
                <c:pt idx="1">
                  <c:v>16886</c:v>
                </c:pt>
                <c:pt idx="2">
                  <c:v>17089</c:v>
                </c:pt>
                <c:pt idx="3">
                  <c:v>14003</c:v>
                </c:pt>
                <c:pt idx="4">
                  <c:v>14551</c:v>
                </c:pt>
                <c:pt idx="5">
                  <c:v>16171</c:v>
                </c:pt>
                <c:pt idx="6">
                  <c:v>16653</c:v>
                </c:pt>
                <c:pt idx="7">
                  <c:v>15132</c:v>
                </c:pt>
                <c:pt idx="8">
                  <c:v>12964</c:v>
                </c:pt>
                <c:pt idx="9">
                  <c:v>13287</c:v>
                </c:pt>
                <c:pt idx="10">
                  <c:v>13298</c:v>
                </c:pt>
                <c:pt idx="11">
                  <c:v>13497</c:v>
                </c:pt>
                <c:pt idx="12">
                  <c:v>16424</c:v>
                </c:pt>
                <c:pt idx="13">
                  <c:v>15792</c:v>
                </c:pt>
                <c:pt idx="14">
                  <c:v>18239</c:v>
                </c:pt>
                <c:pt idx="15">
                  <c:v>43438</c:v>
                </c:pt>
                <c:pt idx="16">
                  <c:v>31581</c:v>
                </c:pt>
                <c:pt idx="17">
                  <c:v>38449</c:v>
                </c:pt>
                <c:pt idx="18">
                  <c:v>27996</c:v>
                </c:pt>
                <c:pt idx="19">
                  <c:v>22127</c:v>
                </c:pt>
                <c:pt idx="20">
                  <c:v>20796</c:v>
                </c:pt>
                <c:pt idx="21">
                  <c:v>17359</c:v>
                </c:pt>
                <c:pt idx="22">
                  <c:v>15646</c:v>
                </c:pt>
                <c:pt idx="23">
                  <c:v>16269</c:v>
                </c:pt>
                <c:pt idx="24">
                  <c:v>17552</c:v>
                </c:pt>
                <c:pt idx="25">
                  <c:v>17681</c:v>
                </c:pt>
                <c:pt idx="26">
                  <c:v>15870</c:v>
                </c:pt>
                <c:pt idx="27">
                  <c:v>13191</c:v>
                </c:pt>
                <c:pt idx="28">
                  <c:v>13366</c:v>
                </c:pt>
                <c:pt idx="29">
                  <c:v>15718</c:v>
                </c:pt>
                <c:pt idx="30">
                  <c:v>12771</c:v>
                </c:pt>
                <c:pt idx="31">
                  <c:v>11098</c:v>
                </c:pt>
                <c:pt idx="32">
                  <c:v>8526</c:v>
                </c:pt>
                <c:pt idx="33">
                  <c:v>8350</c:v>
                </c:pt>
                <c:pt idx="34">
                  <c:v>7258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9B85-4DDA-AC05-76417A5C1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/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Nonfarm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9.8039215686274508E-2"/>
                  <c:y val="0.107989772341289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BE-4195-8AFC-708BA5214C3A}"/>
                </c:ext>
              </c:extLst>
            </c:dLbl>
            <c:dLbl>
              <c:idx val="13"/>
              <c:layout>
                <c:manualLayout>
                  <c:x val="2.4509803921568537E-2"/>
                  <c:y val="-4.0860994939947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B3-4CEE-B64E-2A7353DD22EE}"/>
                </c:ext>
              </c:extLst>
            </c:dLbl>
            <c:dLbl>
              <c:idx val="34"/>
              <c:layout>
                <c:manualLayout>
                  <c:x val="0"/>
                  <c:y val="0.11382705733271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E-4195-8AFC-708BA5214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Sheet1!$B$2:$B$36</c:f>
              <c:numCache>
                <c:formatCode>#,##0</c:formatCode>
                <c:ptCount val="35"/>
                <c:pt idx="0">
                  <c:v>497600</c:v>
                </c:pt>
                <c:pt idx="1">
                  <c:v>497400</c:v>
                </c:pt>
                <c:pt idx="2">
                  <c:v>498600</c:v>
                </c:pt>
                <c:pt idx="3">
                  <c:v>504900</c:v>
                </c:pt>
                <c:pt idx="4">
                  <c:v>510600</c:v>
                </c:pt>
                <c:pt idx="5">
                  <c:v>511800</c:v>
                </c:pt>
                <c:pt idx="6">
                  <c:v>507900</c:v>
                </c:pt>
                <c:pt idx="7">
                  <c:v>509300</c:v>
                </c:pt>
                <c:pt idx="8">
                  <c:v>507400</c:v>
                </c:pt>
                <c:pt idx="9">
                  <c:v>511400</c:v>
                </c:pt>
                <c:pt idx="10">
                  <c:v>514000</c:v>
                </c:pt>
                <c:pt idx="11">
                  <c:v>513000</c:v>
                </c:pt>
                <c:pt idx="12">
                  <c:v>502200</c:v>
                </c:pt>
                <c:pt idx="13">
                  <c:v>502800</c:v>
                </c:pt>
                <c:pt idx="14">
                  <c:v>501500</c:v>
                </c:pt>
                <c:pt idx="15">
                  <c:v>457500</c:v>
                </c:pt>
                <c:pt idx="16">
                  <c:v>467000</c:v>
                </c:pt>
                <c:pt idx="17">
                  <c:v>475900</c:v>
                </c:pt>
                <c:pt idx="18">
                  <c:v>479000</c:v>
                </c:pt>
                <c:pt idx="19">
                  <c:v>483200</c:v>
                </c:pt>
                <c:pt idx="20">
                  <c:v>483800</c:v>
                </c:pt>
                <c:pt idx="21">
                  <c:v>488700</c:v>
                </c:pt>
                <c:pt idx="22">
                  <c:v>491300</c:v>
                </c:pt>
                <c:pt idx="23">
                  <c:v>495100</c:v>
                </c:pt>
                <c:pt idx="24">
                  <c:v>483700</c:v>
                </c:pt>
                <c:pt idx="25">
                  <c:v>482200</c:v>
                </c:pt>
                <c:pt idx="26">
                  <c:v>488100</c:v>
                </c:pt>
                <c:pt idx="27">
                  <c:v>491500</c:v>
                </c:pt>
                <c:pt idx="28">
                  <c:v>493900</c:v>
                </c:pt>
                <c:pt idx="29">
                  <c:v>497700</c:v>
                </c:pt>
                <c:pt idx="30">
                  <c:v>494300</c:v>
                </c:pt>
                <c:pt idx="31">
                  <c:v>495400</c:v>
                </c:pt>
                <c:pt idx="32">
                  <c:v>496700</c:v>
                </c:pt>
                <c:pt idx="33">
                  <c:v>501900</c:v>
                </c:pt>
                <c:pt idx="34">
                  <c:v>504800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B3-4CEE-B64E-2A7353DD2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DDB3-4CEE-B64E-2A7353DD22E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DB3-4CEE-B64E-2A7353DD22E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DB3-4CEE-B64E-2A7353DD22E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DB3-4CEE-B64E-2A7353DD22EE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DB3-4CEE-B64E-2A7353DD22EE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DB3-4CEE-B64E-2A7353DD22EE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DB3-4CEE-B64E-2A7353DD22EE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DDB3-4CEE-B64E-2A7353DD22EE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DDB3-4CEE-B64E-2A7353DD22EE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DDB3-4CEE-B64E-2A7353DD22EE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DDB3-4CEE-B64E-2A7353DD22EE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DDB3-4CEE-B64E-2A7353DD22EE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Goods Producing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9.8039215686274057E-3"/>
                  <c:y val="-9.444444444444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D5-4E59-ABD3-DFA619796754}"/>
                </c:ext>
              </c:extLst>
            </c:dLbl>
            <c:dLbl>
              <c:idx val="13"/>
              <c:layout>
                <c:manualLayout>
                  <c:x val="2.4509803921568627E-3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CA-4719-BC2A-D07DEF0DDF9D}"/>
                </c:ext>
              </c:extLst>
            </c:dLbl>
            <c:dLbl>
              <c:idx val="34"/>
              <c:layout>
                <c:manualLayout>
                  <c:x val="0"/>
                  <c:y val="-0.18888888888888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D5-4E59-ABD3-DFA6197967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Sheet1!$C$2:$C$36</c:f>
              <c:numCache>
                <c:formatCode>#,##0</c:formatCode>
                <c:ptCount val="35"/>
                <c:pt idx="0">
                  <c:v>61400</c:v>
                </c:pt>
                <c:pt idx="1">
                  <c:v>61200</c:v>
                </c:pt>
                <c:pt idx="2">
                  <c:v>61600</c:v>
                </c:pt>
                <c:pt idx="3">
                  <c:v>63600</c:v>
                </c:pt>
                <c:pt idx="4">
                  <c:v>64599.999999999993</c:v>
                </c:pt>
                <c:pt idx="5">
                  <c:v>65400.000000000007</c:v>
                </c:pt>
                <c:pt idx="6">
                  <c:v>65500</c:v>
                </c:pt>
                <c:pt idx="7">
                  <c:v>65500</c:v>
                </c:pt>
                <c:pt idx="8">
                  <c:v>65099.999999999993</c:v>
                </c:pt>
                <c:pt idx="9">
                  <c:v>65600</c:v>
                </c:pt>
                <c:pt idx="10">
                  <c:v>65400.000000000007</c:v>
                </c:pt>
                <c:pt idx="11">
                  <c:v>64700</c:v>
                </c:pt>
                <c:pt idx="12">
                  <c:v>62700</c:v>
                </c:pt>
                <c:pt idx="13">
                  <c:v>62700</c:v>
                </c:pt>
                <c:pt idx="14">
                  <c:v>63600</c:v>
                </c:pt>
                <c:pt idx="15">
                  <c:v>62100</c:v>
                </c:pt>
                <c:pt idx="16">
                  <c:v>63000</c:v>
                </c:pt>
                <c:pt idx="17">
                  <c:v>63700</c:v>
                </c:pt>
                <c:pt idx="18">
                  <c:v>63800</c:v>
                </c:pt>
                <c:pt idx="19">
                  <c:v>63600</c:v>
                </c:pt>
                <c:pt idx="20">
                  <c:v>63400</c:v>
                </c:pt>
                <c:pt idx="21">
                  <c:v>64000</c:v>
                </c:pt>
                <c:pt idx="22">
                  <c:v>63900</c:v>
                </c:pt>
                <c:pt idx="23">
                  <c:v>64900.000000000007</c:v>
                </c:pt>
                <c:pt idx="24">
                  <c:v>63400</c:v>
                </c:pt>
                <c:pt idx="25">
                  <c:v>61600</c:v>
                </c:pt>
                <c:pt idx="26">
                  <c:v>63100</c:v>
                </c:pt>
                <c:pt idx="27">
                  <c:v>63600</c:v>
                </c:pt>
                <c:pt idx="28">
                  <c:v>64400.000000000007</c:v>
                </c:pt>
                <c:pt idx="29">
                  <c:v>65200</c:v>
                </c:pt>
                <c:pt idx="30">
                  <c:v>66100</c:v>
                </c:pt>
                <c:pt idx="31">
                  <c:v>65800</c:v>
                </c:pt>
                <c:pt idx="32">
                  <c:v>64700</c:v>
                </c:pt>
                <c:pt idx="33">
                  <c:v>64099.999999999993</c:v>
                </c:pt>
                <c:pt idx="34">
                  <c:v>63700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CA-4719-BC2A-D07DEF0DD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30CA-4719-BC2A-D07DEF0DDF9D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0CA-4719-BC2A-D07DEF0DDF9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0CA-4719-BC2A-D07DEF0DDF9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0CA-4719-BC2A-D07DEF0DDF9D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0CA-4719-BC2A-D07DEF0DDF9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0CA-4719-BC2A-D07DEF0DDF9D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0CA-4719-BC2A-D07DEF0DDF9D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0CA-4719-BC2A-D07DEF0DDF9D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0CA-4719-BC2A-D07DEF0DDF9D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0CA-4719-BC2A-D07DEF0DDF9D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0CA-4719-BC2A-D07DEF0DDF9D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0CA-4719-BC2A-D07DEF0DDF9D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Service-Providing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0.12745098039215691"/>
                  <c:y val="-8.888888888888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C9-41A2-8DCC-27E09C3F9051}"/>
                </c:ext>
              </c:extLst>
            </c:dLbl>
            <c:dLbl>
              <c:idx val="13"/>
              <c:layout>
                <c:manualLayout>
                  <c:x val="-0.11274509803921569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85-4DDA-AC05-76417A5C1D8D}"/>
                </c:ext>
              </c:extLst>
            </c:dLbl>
            <c:dLbl>
              <c:idx val="34"/>
              <c:layout>
                <c:manualLayout>
                  <c:x val="-2.2058823529411766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C9-41A2-8DCC-27E09C3F9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Sheet1!$D$2:$D$36</c:f>
              <c:numCache>
                <c:formatCode>#,##0</c:formatCode>
                <c:ptCount val="35"/>
                <c:pt idx="0">
                  <c:v>436200</c:v>
                </c:pt>
                <c:pt idx="1">
                  <c:v>436200</c:v>
                </c:pt>
                <c:pt idx="2">
                  <c:v>437000</c:v>
                </c:pt>
                <c:pt idx="3">
                  <c:v>441300</c:v>
                </c:pt>
                <c:pt idx="4">
                  <c:v>446000</c:v>
                </c:pt>
                <c:pt idx="5">
                  <c:v>446400</c:v>
                </c:pt>
                <c:pt idx="6">
                  <c:v>442400</c:v>
                </c:pt>
                <c:pt idx="7">
                  <c:v>443800</c:v>
                </c:pt>
                <c:pt idx="8">
                  <c:v>442300</c:v>
                </c:pt>
                <c:pt idx="9">
                  <c:v>445800</c:v>
                </c:pt>
                <c:pt idx="10">
                  <c:v>448600</c:v>
                </c:pt>
                <c:pt idx="11">
                  <c:v>448300</c:v>
                </c:pt>
                <c:pt idx="12">
                  <c:v>439500</c:v>
                </c:pt>
                <c:pt idx="13">
                  <c:v>440100</c:v>
                </c:pt>
                <c:pt idx="14">
                  <c:v>437900</c:v>
                </c:pt>
                <c:pt idx="15">
                  <c:v>395400</c:v>
                </c:pt>
                <c:pt idx="16">
                  <c:v>404000</c:v>
                </c:pt>
                <c:pt idx="17">
                  <c:v>412200</c:v>
                </c:pt>
                <c:pt idx="18">
                  <c:v>415200</c:v>
                </c:pt>
                <c:pt idx="19">
                  <c:v>419600</c:v>
                </c:pt>
                <c:pt idx="20">
                  <c:v>420400</c:v>
                </c:pt>
                <c:pt idx="21">
                  <c:v>424700</c:v>
                </c:pt>
                <c:pt idx="22">
                  <c:v>427400</c:v>
                </c:pt>
                <c:pt idx="23">
                  <c:v>430200</c:v>
                </c:pt>
                <c:pt idx="24">
                  <c:v>420300</c:v>
                </c:pt>
                <c:pt idx="25">
                  <c:v>420600</c:v>
                </c:pt>
                <c:pt idx="26">
                  <c:v>425000</c:v>
                </c:pt>
                <c:pt idx="27">
                  <c:v>427900</c:v>
                </c:pt>
                <c:pt idx="28">
                  <c:v>429500</c:v>
                </c:pt>
                <c:pt idx="29">
                  <c:v>432500</c:v>
                </c:pt>
                <c:pt idx="30">
                  <c:v>428200</c:v>
                </c:pt>
                <c:pt idx="31">
                  <c:v>429600</c:v>
                </c:pt>
                <c:pt idx="32">
                  <c:v>432000</c:v>
                </c:pt>
                <c:pt idx="33">
                  <c:v>437800</c:v>
                </c:pt>
                <c:pt idx="34">
                  <c:v>441100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85-4DDA-AC05-76417A5C1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9B85-4DDA-AC05-76417A5C1D8D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9B85-4DDA-AC05-76417A5C1D8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B85-4DDA-AC05-76417A5C1D8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B85-4DDA-AC05-76417A5C1D8D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B85-4DDA-AC05-76417A5C1D8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Information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10700</c:v>
                      </c:pt>
                      <c:pt idx="1">
                        <c:v>10700</c:v>
                      </c:pt>
                      <c:pt idx="2">
                        <c:v>10600</c:v>
                      </c:pt>
                      <c:pt idx="3">
                        <c:v>10600</c:v>
                      </c:pt>
                      <c:pt idx="4">
                        <c:v>10700</c:v>
                      </c:pt>
                      <c:pt idx="5">
                        <c:v>10800</c:v>
                      </c:pt>
                      <c:pt idx="6">
                        <c:v>10500</c:v>
                      </c:pt>
                      <c:pt idx="7">
                        <c:v>10500</c:v>
                      </c:pt>
                      <c:pt idx="8">
                        <c:v>10400</c:v>
                      </c:pt>
                      <c:pt idx="9">
                        <c:v>10300</c:v>
                      </c:pt>
                      <c:pt idx="10">
                        <c:v>10300</c:v>
                      </c:pt>
                      <c:pt idx="11">
                        <c:v>10400</c:v>
                      </c:pt>
                      <c:pt idx="12">
                        <c:v>10500</c:v>
                      </c:pt>
                      <c:pt idx="13">
                        <c:v>10400</c:v>
                      </c:pt>
                      <c:pt idx="14">
                        <c:v>10400</c:v>
                      </c:pt>
                      <c:pt idx="15">
                        <c:v>9900</c:v>
                      </c:pt>
                      <c:pt idx="16">
                        <c:v>9800</c:v>
                      </c:pt>
                      <c:pt idx="17">
                        <c:v>9800</c:v>
                      </c:pt>
                      <c:pt idx="18">
                        <c:v>9700</c:v>
                      </c:pt>
                      <c:pt idx="19">
                        <c:v>9700</c:v>
                      </c:pt>
                      <c:pt idx="20">
                        <c:v>9700</c:v>
                      </c:pt>
                      <c:pt idx="21">
                        <c:v>9700</c:v>
                      </c:pt>
                      <c:pt idx="22">
                        <c:v>9500</c:v>
                      </c:pt>
                      <c:pt idx="23">
                        <c:v>9500</c:v>
                      </c:pt>
                      <c:pt idx="24">
                        <c:v>9600</c:v>
                      </c:pt>
                      <c:pt idx="25">
                        <c:v>9500</c:v>
                      </c:pt>
                      <c:pt idx="26">
                        <c:v>9500</c:v>
                      </c:pt>
                      <c:pt idx="27">
                        <c:v>9500</c:v>
                      </c:pt>
                      <c:pt idx="28">
                        <c:v>9700</c:v>
                      </c:pt>
                      <c:pt idx="29">
                        <c:v>9700</c:v>
                      </c:pt>
                      <c:pt idx="30">
                        <c:v>9700</c:v>
                      </c:pt>
                      <c:pt idx="31">
                        <c:v>9900</c:v>
                      </c:pt>
                      <c:pt idx="32">
                        <c:v>9900</c:v>
                      </c:pt>
                      <c:pt idx="33">
                        <c:v>9900</c:v>
                      </c:pt>
                      <c:pt idx="34">
                        <c:v>9800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B85-4DDA-AC05-76417A5C1D8D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B85-4DDA-AC05-76417A5C1D8D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B85-4DDA-AC05-76417A5C1D8D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B85-4DDA-AC05-76417A5C1D8D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B85-4DDA-AC05-76417A5C1D8D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B85-4DDA-AC05-76417A5C1D8D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B85-4DDA-AC05-76417A5C1D8D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Information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6.8627450980392163E-2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0B-4B32-8265-A5DBFCDE26C1}"/>
                </c:ext>
              </c:extLst>
            </c:dLbl>
            <c:dLbl>
              <c:idx val="13"/>
              <c:layout>
                <c:manualLayout>
                  <c:x val="-1.4705882352941266E-2"/>
                  <c:y val="-0.100000000000000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8A-4127-8333-C14BC123FADA}"/>
                </c:ext>
              </c:extLst>
            </c:dLbl>
            <c:dLbl>
              <c:idx val="34"/>
              <c:layout>
                <c:manualLayout>
                  <c:x val="-2.4509803921568627E-2"/>
                  <c:y val="-0.13333333333333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0B-4B32-8265-A5DBFCDE2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Jan 2019</c:v>
                </c:pt>
                <c:pt idx="1">
                  <c:v>Feb 2019</c:v>
                </c:pt>
                <c:pt idx="2">
                  <c:v>Mar 2019</c:v>
                </c:pt>
                <c:pt idx="3">
                  <c:v>Apr 2019</c:v>
                </c:pt>
                <c:pt idx="4">
                  <c:v>May 2019</c:v>
                </c:pt>
                <c:pt idx="5">
                  <c:v>Jun 2019</c:v>
                </c:pt>
                <c:pt idx="6">
                  <c:v>Jul 2019</c:v>
                </c:pt>
                <c:pt idx="7">
                  <c:v>Aug 2019</c:v>
                </c:pt>
                <c:pt idx="8">
                  <c:v>Sep 2019</c:v>
                </c:pt>
                <c:pt idx="9">
                  <c:v>Oct 2019</c:v>
                </c:pt>
                <c:pt idx="10">
                  <c:v>Nov 2019</c:v>
                </c:pt>
                <c:pt idx="11">
                  <c:v>Dec 2019</c:v>
                </c:pt>
                <c:pt idx="12">
                  <c:v>Jan 2020</c:v>
                </c:pt>
                <c:pt idx="13">
                  <c:v>Feb 2020</c:v>
                </c:pt>
                <c:pt idx="14">
                  <c:v>Mar 2020</c:v>
                </c:pt>
                <c:pt idx="15">
                  <c:v>Apr 2020</c:v>
                </c:pt>
                <c:pt idx="16">
                  <c:v>May 2020</c:v>
                </c:pt>
                <c:pt idx="17">
                  <c:v>Jun 2020</c:v>
                </c:pt>
                <c:pt idx="18">
                  <c:v>Jul 2020</c:v>
                </c:pt>
                <c:pt idx="19">
                  <c:v>Aug 2020</c:v>
                </c:pt>
                <c:pt idx="20">
                  <c:v>Sep 2020</c:v>
                </c:pt>
                <c:pt idx="21">
                  <c:v>Oct 2020</c:v>
                </c:pt>
                <c:pt idx="22">
                  <c:v>Nov 2020</c:v>
                </c:pt>
                <c:pt idx="23">
                  <c:v>Dec 2020</c:v>
                </c:pt>
                <c:pt idx="24">
                  <c:v>Jan 2021</c:v>
                </c:pt>
                <c:pt idx="25">
                  <c:v>Feb 2021</c:v>
                </c:pt>
                <c:pt idx="26">
                  <c:v>Mar 2021</c:v>
                </c:pt>
                <c:pt idx="27">
                  <c:v>Apr 2021</c:v>
                </c:pt>
                <c:pt idx="28">
                  <c:v>May 2021</c:v>
                </c:pt>
                <c:pt idx="29">
                  <c:v>Jun 2021</c:v>
                </c:pt>
                <c:pt idx="30">
                  <c:v>Jul 2021</c:v>
                </c:pt>
                <c:pt idx="31">
                  <c:v>Aug 2021</c:v>
                </c:pt>
                <c:pt idx="32">
                  <c:v>Sep 2021</c:v>
                </c:pt>
                <c:pt idx="33">
                  <c:v>Oct 2021</c:v>
                </c:pt>
                <c:pt idx="34">
                  <c:v>Nov 2021</c:v>
                </c:pt>
              </c:strCache>
            </c:strRef>
          </c:cat>
          <c:val>
            <c:numRef>
              <c:f>Sheet1!$H$2:$H$36</c:f>
              <c:numCache>
                <c:formatCode>#,##0</c:formatCode>
                <c:ptCount val="35"/>
                <c:pt idx="0">
                  <c:v>10700</c:v>
                </c:pt>
                <c:pt idx="1">
                  <c:v>10700</c:v>
                </c:pt>
                <c:pt idx="2">
                  <c:v>10600</c:v>
                </c:pt>
                <c:pt idx="3">
                  <c:v>10600</c:v>
                </c:pt>
                <c:pt idx="4">
                  <c:v>10700</c:v>
                </c:pt>
                <c:pt idx="5">
                  <c:v>10800</c:v>
                </c:pt>
                <c:pt idx="6">
                  <c:v>10500</c:v>
                </c:pt>
                <c:pt idx="7">
                  <c:v>10500</c:v>
                </c:pt>
                <c:pt idx="8">
                  <c:v>10400</c:v>
                </c:pt>
                <c:pt idx="9">
                  <c:v>10300</c:v>
                </c:pt>
                <c:pt idx="10">
                  <c:v>10300</c:v>
                </c:pt>
                <c:pt idx="11">
                  <c:v>10400</c:v>
                </c:pt>
                <c:pt idx="12">
                  <c:v>10500</c:v>
                </c:pt>
                <c:pt idx="13">
                  <c:v>10400</c:v>
                </c:pt>
                <c:pt idx="14">
                  <c:v>10400</c:v>
                </c:pt>
                <c:pt idx="15">
                  <c:v>9900</c:v>
                </c:pt>
                <c:pt idx="16">
                  <c:v>9800</c:v>
                </c:pt>
                <c:pt idx="17">
                  <c:v>9800</c:v>
                </c:pt>
                <c:pt idx="18">
                  <c:v>9700</c:v>
                </c:pt>
                <c:pt idx="19">
                  <c:v>9700</c:v>
                </c:pt>
                <c:pt idx="20">
                  <c:v>9700</c:v>
                </c:pt>
                <c:pt idx="21">
                  <c:v>9700</c:v>
                </c:pt>
                <c:pt idx="22">
                  <c:v>9500</c:v>
                </c:pt>
                <c:pt idx="23">
                  <c:v>9500</c:v>
                </c:pt>
                <c:pt idx="24">
                  <c:v>9600</c:v>
                </c:pt>
                <c:pt idx="25">
                  <c:v>9500</c:v>
                </c:pt>
                <c:pt idx="26">
                  <c:v>9500</c:v>
                </c:pt>
                <c:pt idx="27">
                  <c:v>9500</c:v>
                </c:pt>
                <c:pt idx="28">
                  <c:v>9700</c:v>
                </c:pt>
                <c:pt idx="29">
                  <c:v>9700</c:v>
                </c:pt>
                <c:pt idx="30">
                  <c:v>9700</c:v>
                </c:pt>
                <c:pt idx="31">
                  <c:v>9900</c:v>
                </c:pt>
                <c:pt idx="32">
                  <c:v>9900</c:v>
                </c:pt>
                <c:pt idx="33">
                  <c:v>9900</c:v>
                </c:pt>
                <c:pt idx="34">
                  <c:v>9800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8A-4127-8333-C14BC123F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1632751"/>
        <c:axId val="1341629007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Total Nonfarm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497600</c:v>
                      </c:pt>
                      <c:pt idx="1">
                        <c:v>497400</c:v>
                      </c:pt>
                      <c:pt idx="2">
                        <c:v>498600</c:v>
                      </c:pt>
                      <c:pt idx="3">
                        <c:v>504900</c:v>
                      </c:pt>
                      <c:pt idx="4">
                        <c:v>510600</c:v>
                      </c:pt>
                      <c:pt idx="5">
                        <c:v>511800</c:v>
                      </c:pt>
                      <c:pt idx="6">
                        <c:v>507900</c:v>
                      </c:pt>
                      <c:pt idx="7">
                        <c:v>509300</c:v>
                      </c:pt>
                      <c:pt idx="8">
                        <c:v>507400</c:v>
                      </c:pt>
                      <c:pt idx="9">
                        <c:v>511400</c:v>
                      </c:pt>
                      <c:pt idx="10">
                        <c:v>514000</c:v>
                      </c:pt>
                      <c:pt idx="11">
                        <c:v>513000</c:v>
                      </c:pt>
                      <c:pt idx="12">
                        <c:v>502200</c:v>
                      </c:pt>
                      <c:pt idx="13">
                        <c:v>502800</c:v>
                      </c:pt>
                      <c:pt idx="14">
                        <c:v>501500</c:v>
                      </c:pt>
                      <c:pt idx="15">
                        <c:v>457500</c:v>
                      </c:pt>
                      <c:pt idx="16">
                        <c:v>467000</c:v>
                      </c:pt>
                      <c:pt idx="17">
                        <c:v>475900</c:v>
                      </c:pt>
                      <c:pt idx="18">
                        <c:v>479000</c:v>
                      </c:pt>
                      <c:pt idx="19">
                        <c:v>483200</c:v>
                      </c:pt>
                      <c:pt idx="20">
                        <c:v>483800</c:v>
                      </c:pt>
                      <c:pt idx="21">
                        <c:v>488700</c:v>
                      </c:pt>
                      <c:pt idx="22">
                        <c:v>491300</c:v>
                      </c:pt>
                      <c:pt idx="23">
                        <c:v>495100</c:v>
                      </c:pt>
                      <c:pt idx="24">
                        <c:v>483700</c:v>
                      </c:pt>
                      <c:pt idx="25">
                        <c:v>482200</c:v>
                      </c:pt>
                      <c:pt idx="26">
                        <c:v>488100</c:v>
                      </c:pt>
                      <c:pt idx="27">
                        <c:v>491500</c:v>
                      </c:pt>
                      <c:pt idx="28">
                        <c:v>493900</c:v>
                      </c:pt>
                      <c:pt idx="29">
                        <c:v>497700</c:v>
                      </c:pt>
                      <c:pt idx="30">
                        <c:v>494300</c:v>
                      </c:pt>
                      <c:pt idx="31">
                        <c:v>495400</c:v>
                      </c:pt>
                      <c:pt idx="32">
                        <c:v>496700</c:v>
                      </c:pt>
                      <c:pt idx="33">
                        <c:v>501900</c:v>
                      </c:pt>
                      <c:pt idx="34">
                        <c:v>504800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7C8A-4127-8333-C14BC123FAD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Goods Producing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61400</c:v>
                      </c:pt>
                      <c:pt idx="1">
                        <c:v>61200</c:v>
                      </c:pt>
                      <c:pt idx="2">
                        <c:v>61600</c:v>
                      </c:pt>
                      <c:pt idx="3">
                        <c:v>63600</c:v>
                      </c:pt>
                      <c:pt idx="4">
                        <c:v>64599.999999999993</c:v>
                      </c:pt>
                      <c:pt idx="5">
                        <c:v>65400.000000000007</c:v>
                      </c:pt>
                      <c:pt idx="6">
                        <c:v>65500</c:v>
                      </c:pt>
                      <c:pt idx="7">
                        <c:v>65500</c:v>
                      </c:pt>
                      <c:pt idx="8">
                        <c:v>65099.999999999993</c:v>
                      </c:pt>
                      <c:pt idx="9">
                        <c:v>65600</c:v>
                      </c:pt>
                      <c:pt idx="10">
                        <c:v>65400.000000000007</c:v>
                      </c:pt>
                      <c:pt idx="11">
                        <c:v>64700</c:v>
                      </c:pt>
                      <c:pt idx="12">
                        <c:v>62700</c:v>
                      </c:pt>
                      <c:pt idx="13">
                        <c:v>62700</c:v>
                      </c:pt>
                      <c:pt idx="14">
                        <c:v>63600</c:v>
                      </c:pt>
                      <c:pt idx="15">
                        <c:v>62100</c:v>
                      </c:pt>
                      <c:pt idx="16">
                        <c:v>63000</c:v>
                      </c:pt>
                      <c:pt idx="17">
                        <c:v>63700</c:v>
                      </c:pt>
                      <c:pt idx="18">
                        <c:v>63800</c:v>
                      </c:pt>
                      <c:pt idx="19">
                        <c:v>63600</c:v>
                      </c:pt>
                      <c:pt idx="20">
                        <c:v>63400</c:v>
                      </c:pt>
                      <c:pt idx="21">
                        <c:v>64000</c:v>
                      </c:pt>
                      <c:pt idx="22">
                        <c:v>63900</c:v>
                      </c:pt>
                      <c:pt idx="23">
                        <c:v>64900.000000000007</c:v>
                      </c:pt>
                      <c:pt idx="24">
                        <c:v>63400</c:v>
                      </c:pt>
                      <c:pt idx="25">
                        <c:v>61600</c:v>
                      </c:pt>
                      <c:pt idx="26">
                        <c:v>63100</c:v>
                      </c:pt>
                      <c:pt idx="27">
                        <c:v>63600</c:v>
                      </c:pt>
                      <c:pt idx="28">
                        <c:v>64400.000000000007</c:v>
                      </c:pt>
                      <c:pt idx="29">
                        <c:v>65200</c:v>
                      </c:pt>
                      <c:pt idx="30">
                        <c:v>66100</c:v>
                      </c:pt>
                      <c:pt idx="31">
                        <c:v>65800</c:v>
                      </c:pt>
                      <c:pt idx="32">
                        <c:v>64700</c:v>
                      </c:pt>
                      <c:pt idx="33">
                        <c:v>64099.999999999993</c:v>
                      </c:pt>
                      <c:pt idx="34">
                        <c:v>63700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C8A-4127-8333-C14BC123FAD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Service-Providing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436200</c:v>
                      </c:pt>
                      <c:pt idx="1">
                        <c:v>436200</c:v>
                      </c:pt>
                      <c:pt idx="2">
                        <c:v>437000</c:v>
                      </c:pt>
                      <c:pt idx="3">
                        <c:v>441300</c:v>
                      </c:pt>
                      <c:pt idx="4">
                        <c:v>446000</c:v>
                      </c:pt>
                      <c:pt idx="5">
                        <c:v>446400</c:v>
                      </c:pt>
                      <c:pt idx="6">
                        <c:v>442400</c:v>
                      </c:pt>
                      <c:pt idx="7">
                        <c:v>443800</c:v>
                      </c:pt>
                      <c:pt idx="8">
                        <c:v>442300</c:v>
                      </c:pt>
                      <c:pt idx="9">
                        <c:v>445800</c:v>
                      </c:pt>
                      <c:pt idx="10">
                        <c:v>448600</c:v>
                      </c:pt>
                      <c:pt idx="11">
                        <c:v>448300</c:v>
                      </c:pt>
                      <c:pt idx="12">
                        <c:v>439500</c:v>
                      </c:pt>
                      <c:pt idx="13">
                        <c:v>440100</c:v>
                      </c:pt>
                      <c:pt idx="14">
                        <c:v>437900</c:v>
                      </c:pt>
                      <c:pt idx="15">
                        <c:v>395400</c:v>
                      </c:pt>
                      <c:pt idx="16">
                        <c:v>404000</c:v>
                      </c:pt>
                      <c:pt idx="17">
                        <c:v>412200</c:v>
                      </c:pt>
                      <c:pt idx="18">
                        <c:v>415200</c:v>
                      </c:pt>
                      <c:pt idx="19">
                        <c:v>419600</c:v>
                      </c:pt>
                      <c:pt idx="20">
                        <c:v>420400</c:v>
                      </c:pt>
                      <c:pt idx="21">
                        <c:v>424700</c:v>
                      </c:pt>
                      <c:pt idx="22">
                        <c:v>427400</c:v>
                      </c:pt>
                      <c:pt idx="23">
                        <c:v>430200</c:v>
                      </c:pt>
                      <c:pt idx="24">
                        <c:v>420300</c:v>
                      </c:pt>
                      <c:pt idx="25">
                        <c:v>420600</c:v>
                      </c:pt>
                      <c:pt idx="26">
                        <c:v>425000</c:v>
                      </c:pt>
                      <c:pt idx="27">
                        <c:v>427900</c:v>
                      </c:pt>
                      <c:pt idx="28">
                        <c:v>429500</c:v>
                      </c:pt>
                      <c:pt idx="29">
                        <c:v>432500</c:v>
                      </c:pt>
                      <c:pt idx="30">
                        <c:v>428200</c:v>
                      </c:pt>
                      <c:pt idx="31">
                        <c:v>429600</c:v>
                      </c:pt>
                      <c:pt idx="32">
                        <c:v>432000</c:v>
                      </c:pt>
                      <c:pt idx="33">
                        <c:v>437800</c:v>
                      </c:pt>
                      <c:pt idx="34">
                        <c:v>441100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C8A-4127-8333-C14BC123FAD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Mining, Logging, and Construction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27800</c:v>
                      </c:pt>
                      <c:pt idx="1">
                        <c:v>27600</c:v>
                      </c:pt>
                      <c:pt idx="2">
                        <c:v>27900</c:v>
                      </c:pt>
                      <c:pt idx="3">
                        <c:v>30100</c:v>
                      </c:pt>
                      <c:pt idx="4">
                        <c:v>31000</c:v>
                      </c:pt>
                      <c:pt idx="5">
                        <c:v>31700</c:v>
                      </c:pt>
                      <c:pt idx="6">
                        <c:v>31900</c:v>
                      </c:pt>
                      <c:pt idx="7">
                        <c:v>31800</c:v>
                      </c:pt>
                      <c:pt idx="8">
                        <c:v>31500</c:v>
                      </c:pt>
                      <c:pt idx="9">
                        <c:v>31900</c:v>
                      </c:pt>
                      <c:pt idx="10">
                        <c:v>31700</c:v>
                      </c:pt>
                      <c:pt idx="11">
                        <c:v>31000</c:v>
                      </c:pt>
                      <c:pt idx="12">
                        <c:v>29400</c:v>
                      </c:pt>
                      <c:pt idx="13">
                        <c:v>29300</c:v>
                      </c:pt>
                      <c:pt idx="14">
                        <c:v>30100</c:v>
                      </c:pt>
                      <c:pt idx="15">
                        <c:v>29700</c:v>
                      </c:pt>
                      <c:pt idx="16">
                        <c:v>30600</c:v>
                      </c:pt>
                      <c:pt idx="17">
                        <c:v>31100</c:v>
                      </c:pt>
                      <c:pt idx="18">
                        <c:v>31100</c:v>
                      </c:pt>
                      <c:pt idx="19">
                        <c:v>30800</c:v>
                      </c:pt>
                      <c:pt idx="20">
                        <c:v>30400</c:v>
                      </c:pt>
                      <c:pt idx="21">
                        <c:v>31000</c:v>
                      </c:pt>
                      <c:pt idx="22">
                        <c:v>30500</c:v>
                      </c:pt>
                      <c:pt idx="23">
                        <c:v>31000</c:v>
                      </c:pt>
                      <c:pt idx="24">
                        <c:v>29700</c:v>
                      </c:pt>
                      <c:pt idx="25">
                        <c:v>28100</c:v>
                      </c:pt>
                      <c:pt idx="26">
                        <c:v>29600</c:v>
                      </c:pt>
                      <c:pt idx="27">
                        <c:v>30600</c:v>
                      </c:pt>
                      <c:pt idx="28">
                        <c:v>31200</c:v>
                      </c:pt>
                      <c:pt idx="29">
                        <c:v>31900</c:v>
                      </c:pt>
                      <c:pt idx="30">
                        <c:v>31900</c:v>
                      </c:pt>
                      <c:pt idx="31">
                        <c:v>31800</c:v>
                      </c:pt>
                      <c:pt idx="32">
                        <c:v>30900</c:v>
                      </c:pt>
                      <c:pt idx="33">
                        <c:v>30900</c:v>
                      </c:pt>
                      <c:pt idx="34">
                        <c:v>30200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C8A-4127-8333-C14BC123FAD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Manufacturing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33600</c:v>
                      </c:pt>
                      <c:pt idx="1">
                        <c:v>33600</c:v>
                      </c:pt>
                      <c:pt idx="2">
                        <c:v>33700</c:v>
                      </c:pt>
                      <c:pt idx="3">
                        <c:v>33500</c:v>
                      </c:pt>
                      <c:pt idx="4">
                        <c:v>33600</c:v>
                      </c:pt>
                      <c:pt idx="5">
                        <c:v>33700</c:v>
                      </c:pt>
                      <c:pt idx="6">
                        <c:v>33600</c:v>
                      </c:pt>
                      <c:pt idx="7">
                        <c:v>33700</c:v>
                      </c:pt>
                      <c:pt idx="8">
                        <c:v>33600</c:v>
                      </c:pt>
                      <c:pt idx="9">
                        <c:v>33700</c:v>
                      </c:pt>
                      <c:pt idx="10">
                        <c:v>33700</c:v>
                      </c:pt>
                      <c:pt idx="11">
                        <c:v>33700</c:v>
                      </c:pt>
                      <c:pt idx="12">
                        <c:v>33300</c:v>
                      </c:pt>
                      <c:pt idx="13">
                        <c:v>33400</c:v>
                      </c:pt>
                      <c:pt idx="14">
                        <c:v>33500</c:v>
                      </c:pt>
                      <c:pt idx="15">
                        <c:v>32400</c:v>
                      </c:pt>
                      <c:pt idx="16">
                        <c:v>32400</c:v>
                      </c:pt>
                      <c:pt idx="17">
                        <c:v>32600</c:v>
                      </c:pt>
                      <c:pt idx="18">
                        <c:v>32700.000000000004</c:v>
                      </c:pt>
                      <c:pt idx="19">
                        <c:v>32800</c:v>
                      </c:pt>
                      <c:pt idx="20">
                        <c:v>33000</c:v>
                      </c:pt>
                      <c:pt idx="21">
                        <c:v>33000</c:v>
                      </c:pt>
                      <c:pt idx="22">
                        <c:v>33400</c:v>
                      </c:pt>
                      <c:pt idx="23">
                        <c:v>33900</c:v>
                      </c:pt>
                      <c:pt idx="24">
                        <c:v>33700</c:v>
                      </c:pt>
                      <c:pt idx="25">
                        <c:v>33500</c:v>
                      </c:pt>
                      <c:pt idx="26">
                        <c:v>33500</c:v>
                      </c:pt>
                      <c:pt idx="27">
                        <c:v>33000</c:v>
                      </c:pt>
                      <c:pt idx="28">
                        <c:v>33200</c:v>
                      </c:pt>
                      <c:pt idx="29">
                        <c:v>33300</c:v>
                      </c:pt>
                      <c:pt idx="30">
                        <c:v>34200</c:v>
                      </c:pt>
                      <c:pt idx="31">
                        <c:v>34000</c:v>
                      </c:pt>
                      <c:pt idx="32">
                        <c:v>33800</c:v>
                      </c:pt>
                      <c:pt idx="33">
                        <c:v>33200</c:v>
                      </c:pt>
                      <c:pt idx="34">
                        <c:v>33500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C8A-4127-8333-C14BC123FADA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Trade, Transportation, and Utilities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96200</c:v>
                      </c:pt>
                      <c:pt idx="1">
                        <c:v>94900</c:v>
                      </c:pt>
                      <c:pt idx="2">
                        <c:v>95000</c:v>
                      </c:pt>
                      <c:pt idx="3">
                        <c:v>95400</c:v>
                      </c:pt>
                      <c:pt idx="4">
                        <c:v>95800</c:v>
                      </c:pt>
                      <c:pt idx="5">
                        <c:v>95800</c:v>
                      </c:pt>
                      <c:pt idx="6">
                        <c:v>95600</c:v>
                      </c:pt>
                      <c:pt idx="7">
                        <c:v>95700</c:v>
                      </c:pt>
                      <c:pt idx="8">
                        <c:v>95000</c:v>
                      </c:pt>
                      <c:pt idx="9">
                        <c:v>95700</c:v>
                      </c:pt>
                      <c:pt idx="10">
                        <c:v>99000</c:v>
                      </c:pt>
                      <c:pt idx="11">
                        <c:v>99200</c:v>
                      </c:pt>
                      <c:pt idx="12">
                        <c:v>94400</c:v>
                      </c:pt>
                      <c:pt idx="13">
                        <c:v>93700</c:v>
                      </c:pt>
                      <c:pt idx="14">
                        <c:v>92900</c:v>
                      </c:pt>
                      <c:pt idx="15">
                        <c:v>85500</c:v>
                      </c:pt>
                      <c:pt idx="16">
                        <c:v>87300</c:v>
                      </c:pt>
                      <c:pt idx="17">
                        <c:v>89200</c:v>
                      </c:pt>
                      <c:pt idx="18">
                        <c:v>90300</c:v>
                      </c:pt>
                      <c:pt idx="19">
                        <c:v>90900</c:v>
                      </c:pt>
                      <c:pt idx="20">
                        <c:v>90800</c:v>
                      </c:pt>
                      <c:pt idx="21">
                        <c:v>92200</c:v>
                      </c:pt>
                      <c:pt idx="22">
                        <c:v>95700</c:v>
                      </c:pt>
                      <c:pt idx="23">
                        <c:v>98500</c:v>
                      </c:pt>
                      <c:pt idx="24">
                        <c:v>93100</c:v>
                      </c:pt>
                      <c:pt idx="25">
                        <c:v>91800</c:v>
                      </c:pt>
                      <c:pt idx="26">
                        <c:v>92600</c:v>
                      </c:pt>
                      <c:pt idx="27">
                        <c:v>92200</c:v>
                      </c:pt>
                      <c:pt idx="28">
                        <c:v>92600</c:v>
                      </c:pt>
                      <c:pt idx="29">
                        <c:v>93400</c:v>
                      </c:pt>
                      <c:pt idx="30">
                        <c:v>93300</c:v>
                      </c:pt>
                      <c:pt idx="31">
                        <c:v>92900</c:v>
                      </c:pt>
                      <c:pt idx="32">
                        <c:v>92900</c:v>
                      </c:pt>
                      <c:pt idx="33">
                        <c:v>94600</c:v>
                      </c:pt>
                      <c:pt idx="34">
                        <c:v>98700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7C8A-4127-8333-C14BC123FADA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Financial Activities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45400</c:v>
                      </c:pt>
                      <c:pt idx="1">
                        <c:v>45500</c:v>
                      </c:pt>
                      <c:pt idx="2">
                        <c:v>45600</c:v>
                      </c:pt>
                      <c:pt idx="3">
                        <c:v>45500</c:v>
                      </c:pt>
                      <c:pt idx="4">
                        <c:v>45900</c:v>
                      </c:pt>
                      <c:pt idx="5">
                        <c:v>46100</c:v>
                      </c:pt>
                      <c:pt idx="6">
                        <c:v>46300</c:v>
                      </c:pt>
                      <c:pt idx="7">
                        <c:v>46200</c:v>
                      </c:pt>
                      <c:pt idx="8">
                        <c:v>46000</c:v>
                      </c:pt>
                      <c:pt idx="9">
                        <c:v>46200</c:v>
                      </c:pt>
                      <c:pt idx="10">
                        <c:v>46300</c:v>
                      </c:pt>
                      <c:pt idx="11">
                        <c:v>46400</c:v>
                      </c:pt>
                      <c:pt idx="12">
                        <c:v>45900</c:v>
                      </c:pt>
                      <c:pt idx="13">
                        <c:v>46000</c:v>
                      </c:pt>
                      <c:pt idx="14">
                        <c:v>45800</c:v>
                      </c:pt>
                      <c:pt idx="15">
                        <c:v>45100</c:v>
                      </c:pt>
                      <c:pt idx="16">
                        <c:v>45100</c:v>
                      </c:pt>
                      <c:pt idx="17">
                        <c:v>45200</c:v>
                      </c:pt>
                      <c:pt idx="18">
                        <c:v>45300</c:v>
                      </c:pt>
                      <c:pt idx="19">
                        <c:v>45300</c:v>
                      </c:pt>
                      <c:pt idx="20">
                        <c:v>45100</c:v>
                      </c:pt>
                      <c:pt idx="21">
                        <c:v>45500</c:v>
                      </c:pt>
                      <c:pt idx="22">
                        <c:v>45400</c:v>
                      </c:pt>
                      <c:pt idx="23">
                        <c:v>45800</c:v>
                      </c:pt>
                      <c:pt idx="24">
                        <c:v>44800</c:v>
                      </c:pt>
                      <c:pt idx="25">
                        <c:v>44300</c:v>
                      </c:pt>
                      <c:pt idx="26">
                        <c:v>44100</c:v>
                      </c:pt>
                      <c:pt idx="27">
                        <c:v>44200</c:v>
                      </c:pt>
                      <c:pt idx="28">
                        <c:v>44000</c:v>
                      </c:pt>
                      <c:pt idx="29">
                        <c:v>44300</c:v>
                      </c:pt>
                      <c:pt idx="30">
                        <c:v>43800</c:v>
                      </c:pt>
                      <c:pt idx="31">
                        <c:v>43900</c:v>
                      </c:pt>
                      <c:pt idx="32">
                        <c:v>43500</c:v>
                      </c:pt>
                      <c:pt idx="33">
                        <c:v>44100</c:v>
                      </c:pt>
                      <c:pt idx="34">
                        <c:v>44100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7C8A-4127-8333-C14BC123FADA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Professional and Business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70700</c:v>
                      </c:pt>
                      <c:pt idx="1">
                        <c:v>70800</c:v>
                      </c:pt>
                      <c:pt idx="2">
                        <c:v>70800</c:v>
                      </c:pt>
                      <c:pt idx="3">
                        <c:v>72600</c:v>
                      </c:pt>
                      <c:pt idx="4">
                        <c:v>73000</c:v>
                      </c:pt>
                      <c:pt idx="5">
                        <c:v>73700</c:v>
                      </c:pt>
                      <c:pt idx="6">
                        <c:v>74000</c:v>
                      </c:pt>
                      <c:pt idx="7">
                        <c:v>74100</c:v>
                      </c:pt>
                      <c:pt idx="8">
                        <c:v>73600</c:v>
                      </c:pt>
                      <c:pt idx="9">
                        <c:v>74100</c:v>
                      </c:pt>
                      <c:pt idx="10">
                        <c:v>74600</c:v>
                      </c:pt>
                      <c:pt idx="11">
                        <c:v>75100</c:v>
                      </c:pt>
                      <c:pt idx="12">
                        <c:v>72600</c:v>
                      </c:pt>
                      <c:pt idx="13">
                        <c:v>72500</c:v>
                      </c:pt>
                      <c:pt idx="14">
                        <c:v>73000</c:v>
                      </c:pt>
                      <c:pt idx="15">
                        <c:v>70200</c:v>
                      </c:pt>
                      <c:pt idx="16">
                        <c:v>70100</c:v>
                      </c:pt>
                      <c:pt idx="17">
                        <c:v>70700</c:v>
                      </c:pt>
                      <c:pt idx="18">
                        <c:v>70000</c:v>
                      </c:pt>
                      <c:pt idx="19">
                        <c:v>70400</c:v>
                      </c:pt>
                      <c:pt idx="20">
                        <c:v>69500</c:v>
                      </c:pt>
                      <c:pt idx="21">
                        <c:v>70200</c:v>
                      </c:pt>
                      <c:pt idx="22">
                        <c:v>70500</c:v>
                      </c:pt>
                      <c:pt idx="23">
                        <c:v>71100</c:v>
                      </c:pt>
                      <c:pt idx="24">
                        <c:v>70300</c:v>
                      </c:pt>
                      <c:pt idx="25">
                        <c:v>70400</c:v>
                      </c:pt>
                      <c:pt idx="26">
                        <c:v>71000</c:v>
                      </c:pt>
                      <c:pt idx="27">
                        <c:v>72300</c:v>
                      </c:pt>
                      <c:pt idx="28">
                        <c:v>71800</c:v>
                      </c:pt>
                      <c:pt idx="29">
                        <c:v>72200</c:v>
                      </c:pt>
                      <c:pt idx="30">
                        <c:v>71800</c:v>
                      </c:pt>
                      <c:pt idx="31">
                        <c:v>72400</c:v>
                      </c:pt>
                      <c:pt idx="32">
                        <c:v>72100</c:v>
                      </c:pt>
                      <c:pt idx="33">
                        <c:v>73000</c:v>
                      </c:pt>
                      <c:pt idx="34">
                        <c:v>73800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7C8A-4127-8333-C14BC123FADA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Education and Health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>
                        <a:lumMod val="60000"/>
                      </a:schemeClr>
                    </a:solidFill>
                    <a:ln w="9525">
                      <a:solidFill>
                        <a:schemeClr val="accent4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78900</c:v>
                      </c:pt>
                      <c:pt idx="1">
                        <c:v>79700</c:v>
                      </c:pt>
                      <c:pt idx="2">
                        <c:v>79700</c:v>
                      </c:pt>
                      <c:pt idx="3">
                        <c:v>79600</c:v>
                      </c:pt>
                      <c:pt idx="4">
                        <c:v>80200</c:v>
                      </c:pt>
                      <c:pt idx="5">
                        <c:v>79000</c:v>
                      </c:pt>
                      <c:pt idx="6">
                        <c:v>79400</c:v>
                      </c:pt>
                      <c:pt idx="7">
                        <c:v>79800</c:v>
                      </c:pt>
                      <c:pt idx="8">
                        <c:v>79700</c:v>
                      </c:pt>
                      <c:pt idx="9">
                        <c:v>79900</c:v>
                      </c:pt>
                      <c:pt idx="10">
                        <c:v>80200</c:v>
                      </c:pt>
                      <c:pt idx="11">
                        <c:v>80100</c:v>
                      </c:pt>
                      <c:pt idx="12">
                        <c:v>79700</c:v>
                      </c:pt>
                      <c:pt idx="13">
                        <c:v>80300</c:v>
                      </c:pt>
                      <c:pt idx="14">
                        <c:v>80000</c:v>
                      </c:pt>
                      <c:pt idx="15">
                        <c:v>74100</c:v>
                      </c:pt>
                      <c:pt idx="16">
                        <c:v>75600</c:v>
                      </c:pt>
                      <c:pt idx="17">
                        <c:v>76000</c:v>
                      </c:pt>
                      <c:pt idx="18">
                        <c:v>76800</c:v>
                      </c:pt>
                      <c:pt idx="19">
                        <c:v>77300</c:v>
                      </c:pt>
                      <c:pt idx="20">
                        <c:v>77400</c:v>
                      </c:pt>
                      <c:pt idx="21">
                        <c:v>79300</c:v>
                      </c:pt>
                      <c:pt idx="22">
                        <c:v>79500</c:v>
                      </c:pt>
                      <c:pt idx="23">
                        <c:v>79500</c:v>
                      </c:pt>
                      <c:pt idx="24">
                        <c:v>77800</c:v>
                      </c:pt>
                      <c:pt idx="25">
                        <c:v>78900</c:v>
                      </c:pt>
                      <c:pt idx="26">
                        <c:v>79800</c:v>
                      </c:pt>
                      <c:pt idx="27">
                        <c:v>79600</c:v>
                      </c:pt>
                      <c:pt idx="28">
                        <c:v>79800</c:v>
                      </c:pt>
                      <c:pt idx="29">
                        <c:v>79200</c:v>
                      </c:pt>
                      <c:pt idx="30">
                        <c:v>79300</c:v>
                      </c:pt>
                      <c:pt idx="31">
                        <c:v>79400</c:v>
                      </c:pt>
                      <c:pt idx="32">
                        <c:v>79700</c:v>
                      </c:pt>
                      <c:pt idx="33">
                        <c:v>80200</c:v>
                      </c:pt>
                      <c:pt idx="34">
                        <c:v>80700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C8A-4127-8333-C14BC123FADA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Leisure and Hospitality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>
                        <a:lumMod val="60000"/>
                      </a:schemeClr>
                    </a:solidFill>
                    <a:ln w="9525">
                      <a:solidFill>
                        <a:schemeClr val="accent5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49000</c:v>
                      </c:pt>
                      <c:pt idx="1">
                        <c:v>49000</c:v>
                      </c:pt>
                      <c:pt idx="2">
                        <c:v>50000</c:v>
                      </c:pt>
                      <c:pt idx="3">
                        <c:v>51400</c:v>
                      </c:pt>
                      <c:pt idx="4">
                        <c:v>53700</c:v>
                      </c:pt>
                      <c:pt idx="5">
                        <c:v>55000</c:v>
                      </c:pt>
                      <c:pt idx="6">
                        <c:v>54000</c:v>
                      </c:pt>
                      <c:pt idx="7">
                        <c:v>54400</c:v>
                      </c:pt>
                      <c:pt idx="8">
                        <c:v>52500</c:v>
                      </c:pt>
                      <c:pt idx="9">
                        <c:v>52700</c:v>
                      </c:pt>
                      <c:pt idx="10">
                        <c:v>51100</c:v>
                      </c:pt>
                      <c:pt idx="11">
                        <c:v>50800</c:v>
                      </c:pt>
                      <c:pt idx="12">
                        <c:v>50300</c:v>
                      </c:pt>
                      <c:pt idx="13">
                        <c:v>50500</c:v>
                      </c:pt>
                      <c:pt idx="14">
                        <c:v>49500</c:v>
                      </c:pt>
                      <c:pt idx="15">
                        <c:v>29500</c:v>
                      </c:pt>
                      <c:pt idx="16">
                        <c:v>35500</c:v>
                      </c:pt>
                      <c:pt idx="17">
                        <c:v>40900</c:v>
                      </c:pt>
                      <c:pt idx="18">
                        <c:v>44000</c:v>
                      </c:pt>
                      <c:pt idx="19">
                        <c:v>45100</c:v>
                      </c:pt>
                      <c:pt idx="20">
                        <c:v>44300</c:v>
                      </c:pt>
                      <c:pt idx="21">
                        <c:v>44600</c:v>
                      </c:pt>
                      <c:pt idx="22">
                        <c:v>43300</c:v>
                      </c:pt>
                      <c:pt idx="23">
                        <c:v>42500</c:v>
                      </c:pt>
                      <c:pt idx="24">
                        <c:v>42500</c:v>
                      </c:pt>
                      <c:pt idx="25">
                        <c:v>42800</c:v>
                      </c:pt>
                      <c:pt idx="26">
                        <c:v>44500</c:v>
                      </c:pt>
                      <c:pt idx="27">
                        <c:v>46200</c:v>
                      </c:pt>
                      <c:pt idx="28">
                        <c:v>47500</c:v>
                      </c:pt>
                      <c:pt idx="29">
                        <c:v>50400</c:v>
                      </c:pt>
                      <c:pt idx="30">
                        <c:v>49100</c:v>
                      </c:pt>
                      <c:pt idx="31">
                        <c:v>49900</c:v>
                      </c:pt>
                      <c:pt idx="32">
                        <c:v>49700</c:v>
                      </c:pt>
                      <c:pt idx="33">
                        <c:v>50600</c:v>
                      </c:pt>
                      <c:pt idx="34">
                        <c:v>48600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C8A-4127-8333-C14BC123FADA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Sheet1!$M$1</c15:sqref>
                        </c15:formulaRef>
                      </c:ext>
                    </c:extLst>
                    <c:strCache>
                      <c:ptCount val="1"/>
                      <c:pt idx="0">
                        <c:v>Other Services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Sheet1!$M$2:$M$36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18200</c:v>
                      </c:pt>
                      <c:pt idx="1">
                        <c:v>18300</c:v>
                      </c:pt>
                      <c:pt idx="2">
                        <c:v>18300</c:v>
                      </c:pt>
                      <c:pt idx="3">
                        <c:v>18500</c:v>
                      </c:pt>
                      <c:pt idx="4">
                        <c:v>18700</c:v>
                      </c:pt>
                      <c:pt idx="5">
                        <c:v>18800</c:v>
                      </c:pt>
                      <c:pt idx="6">
                        <c:v>18800</c:v>
                      </c:pt>
                      <c:pt idx="7">
                        <c:v>18800</c:v>
                      </c:pt>
                      <c:pt idx="8">
                        <c:v>18600</c:v>
                      </c:pt>
                      <c:pt idx="9">
                        <c:v>18700</c:v>
                      </c:pt>
                      <c:pt idx="10">
                        <c:v>18700</c:v>
                      </c:pt>
                      <c:pt idx="11">
                        <c:v>18700</c:v>
                      </c:pt>
                      <c:pt idx="12">
                        <c:v>18700</c:v>
                      </c:pt>
                      <c:pt idx="13">
                        <c:v>18700</c:v>
                      </c:pt>
                      <c:pt idx="14">
                        <c:v>18700</c:v>
                      </c:pt>
                      <c:pt idx="15">
                        <c:v>15500</c:v>
                      </c:pt>
                      <c:pt idx="16">
                        <c:v>16600</c:v>
                      </c:pt>
                      <c:pt idx="17">
                        <c:v>17500</c:v>
                      </c:pt>
                      <c:pt idx="18">
                        <c:v>17900</c:v>
                      </c:pt>
                      <c:pt idx="19">
                        <c:v>18000</c:v>
                      </c:pt>
                      <c:pt idx="20">
                        <c:v>18000</c:v>
                      </c:pt>
                      <c:pt idx="21">
                        <c:v>17700</c:v>
                      </c:pt>
                      <c:pt idx="22">
                        <c:v>17600</c:v>
                      </c:pt>
                      <c:pt idx="23">
                        <c:v>17600</c:v>
                      </c:pt>
                      <c:pt idx="24">
                        <c:v>17600</c:v>
                      </c:pt>
                      <c:pt idx="25">
                        <c:v>17700</c:v>
                      </c:pt>
                      <c:pt idx="26">
                        <c:v>18000</c:v>
                      </c:pt>
                      <c:pt idx="27">
                        <c:v>18000</c:v>
                      </c:pt>
                      <c:pt idx="28">
                        <c:v>18000</c:v>
                      </c:pt>
                      <c:pt idx="29">
                        <c:v>18100</c:v>
                      </c:pt>
                      <c:pt idx="30">
                        <c:v>18600</c:v>
                      </c:pt>
                      <c:pt idx="31">
                        <c:v>18600</c:v>
                      </c:pt>
                      <c:pt idx="32">
                        <c:v>18800</c:v>
                      </c:pt>
                      <c:pt idx="33">
                        <c:v>18900</c:v>
                      </c:pt>
                      <c:pt idx="34">
                        <c:v>18800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7C8A-4127-8333-C14BC123FADA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Sheet1!$N$1</c15:sqref>
                        </c15:formulaRef>
                      </c:ext>
                    </c:extLst>
                    <c:strCache>
                      <c:ptCount val="1"/>
                      <c:pt idx="0">
                        <c:v>Government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Sheet1!$A$2:$A$36</c15:sqref>
                        </c15:formulaRef>
                      </c:ext>
                    </c:extLst>
                    <c:strCache>
                      <c:ptCount val="35"/>
                      <c:pt idx="0">
                        <c:v>Jan 2019</c:v>
                      </c:pt>
                      <c:pt idx="1">
                        <c:v>Feb 2019</c:v>
                      </c:pt>
                      <c:pt idx="2">
                        <c:v>Mar 2019</c:v>
                      </c:pt>
                      <c:pt idx="3">
                        <c:v>Apr 2019</c:v>
                      </c:pt>
                      <c:pt idx="4">
                        <c:v>May 2019</c:v>
                      </c:pt>
                      <c:pt idx="5">
                        <c:v>Jun 2019</c:v>
                      </c:pt>
                      <c:pt idx="6">
                        <c:v>Jul 2019</c:v>
                      </c:pt>
                      <c:pt idx="7">
                        <c:v>Aug 2019</c:v>
                      </c:pt>
                      <c:pt idx="8">
                        <c:v>Sep 2019</c:v>
                      </c:pt>
                      <c:pt idx="9">
                        <c:v>Oct 2019</c:v>
                      </c:pt>
                      <c:pt idx="10">
                        <c:v>Nov 2019</c:v>
                      </c:pt>
                      <c:pt idx="11">
                        <c:v>Dec 2019</c:v>
                      </c:pt>
                      <c:pt idx="12">
                        <c:v>Jan 2020</c:v>
                      </c:pt>
                      <c:pt idx="13">
                        <c:v>Feb 2020</c:v>
                      </c:pt>
                      <c:pt idx="14">
                        <c:v>Mar 2020</c:v>
                      </c:pt>
                      <c:pt idx="15">
                        <c:v>Apr 2020</c:v>
                      </c:pt>
                      <c:pt idx="16">
                        <c:v>May 2020</c:v>
                      </c:pt>
                      <c:pt idx="17">
                        <c:v>Jun 2020</c:v>
                      </c:pt>
                      <c:pt idx="18">
                        <c:v>Jul 2020</c:v>
                      </c:pt>
                      <c:pt idx="19">
                        <c:v>Aug 2020</c:v>
                      </c:pt>
                      <c:pt idx="20">
                        <c:v>Sep 2020</c:v>
                      </c:pt>
                      <c:pt idx="21">
                        <c:v>Oct 2020</c:v>
                      </c:pt>
                      <c:pt idx="22">
                        <c:v>Nov 2020</c:v>
                      </c:pt>
                      <c:pt idx="23">
                        <c:v>Dec 2020</c:v>
                      </c:pt>
                      <c:pt idx="24">
                        <c:v>Jan 2021</c:v>
                      </c:pt>
                      <c:pt idx="25">
                        <c:v>Feb 2021</c:v>
                      </c:pt>
                      <c:pt idx="26">
                        <c:v>Mar 2021</c:v>
                      </c:pt>
                      <c:pt idx="27">
                        <c:v>Apr 2021</c:v>
                      </c:pt>
                      <c:pt idx="28">
                        <c:v>May 2021</c:v>
                      </c:pt>
                      <c:pt idx="29">
                        <c:v>Jun 2021</c:v>
                      </c:pt>
                      <c:pt idx="30">
                        <c:v>Jul 2021</c:v>
                      </c:pt>
                      <c:pt idx="31">
                        <c:v>Aug 2021</c:v>
                      </c:pt>
                      <c:pt idx="32">
                        <c:v>Sep 2021</c:v>
                      </c:pt>
                      <c:pt idx="33">
                        <c:v>Oct 2021</c:v>
                      </c:pt>
                      <c:pt idx="34">
                        <c:v>Nov 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Sheet1!$N$2:$N$36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67100</c:v>
                      </c:pt>
                      <c:pt idx="1">
                        <c:v>67300</c:v>
                      </c:pt>
                      <c:pt idx="2">
                        <c:v>67000</c:v>
                      </c:pt>
                      <c:pt idx="3">
                        <c:v>67700</c:v>
                      </c:pt>
                      <c:pt idx="4">
                        <c:v>68000</c:v>
                      </c:pt>
                      <c:pt idx="5">
                        <c:v>67200</c:v>
                      </c:pt>
                      <c:pt idx="6">
                        <c:v>63800</c:v>
                      </c:pt>
                      <c:pt idx="7">
                        <c:v>64300</c:v>
                      </c:pt>
                      <c:pt idx="8">
                        <c:v>66500</c:v>
                      </c:pt>
                      <c:pt idx="9">
                        <c:v>68200</c:v>
                      </c:pt>
                      <c:pt idx="10">
                        <c:v>68400</c:v>
                      </c:pt>
                      <c:pt idx="11">
                        <c:v>67600</c:v>
                      </c:pt>
                      <c:pt idx="12">
                        <c:v>67400</c:v>
                      </c:pt>
                      <c:pt idx="13">
                        <c:v>68000</c:v>
                      </c:pt>
                      <c:pt idx="14">
                        <c:v>67600</c:v>
                      </c:pt>
                      <c:pt idx="15">
                        <c:v>65600</c:v>
                      </c:pt>
                      <c:pt idx="16">
                        <c:v>64000</c:v>
                      </c:pt>
                      <c:pt idx="17">
                        <c:v>62900</c:v>
                      </c:pt>
                      <c:pt idx="18">
                        <c:v>61200</c:v>
                      </c:pt>
                      <c:pt idx="19">
                        <c:v>62900</c:v>
                      </c:pt>
                      <c:pt idx="20">
                        <c:v>65600</c:v>
                      </c:pt>
                      <c:pt idx="21">
                        <c:v>65500</c:v>
                      </c:pt>
                      <c:pt idx="22">
                        <c:v>65900</c:v>
                      </c:pt>
                      <c:pt idx="23">
                        <c:v>65700</c:v>
                      </c:pt>
                      <c:pt idx="24">
                        <c:v>64599.999999999993</c:v>
                      </c:pt>
                      <c:pt idx="25">
                        <c:v>65200</c:v>
                      </c:pt>
                      <c:pt idx="26">
                        <c:v>65500</c:v>
                      </c:pt>
                      <c:pt idx="27">
                        <c:v>65900</c:v>
                      </c:pt>
                      <c:pt idx="28">
                        <c:v>66100</c:v>
                      </c:pt>
                      <c:pt idx="29">
                        <c:v>65200</c:v>
                      </c:pt>
                      <c:pt idx="30">
                        <c:v>62600</c:v>
                      </c:pt>
                      <c:pt idx="31">
                        <c:v>62600</c:v>
                      </c:pt>
                      <c:pt idx="32">
                        <c:v>65400.000000000007</c:v>
                      </c:pt>
                      <c:pt idx="33">
                        <c:v>66500</c:v>
                      </c:pt>
                      <c:pt idx="34">
                        <c:v>66600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C8A-4127-8333-C14BC123FADA}"/>
                  </c:ext>
                </c:extLst>
              </c15:ser>
            </c15:filteredLineSeries>
          </c:ext>
        </c:extLst>
      </c:lineChart>
      <c:catAx>
        <c:axId val="1341632751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1629007"/>
        <c:crosses val="autoZero"/>
        <c:auto val="1"/>
        <c:lblAlgn val="ctr"/>
        <c:lblOffset val="100"/>
        <c:noMultiLvlLbl val="0"/>
      </c:catAx>
      <c:valAx>
        <c:axId val="134162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1632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A702F-C829-4A50-BC83-0EA3397A43B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4A64-D95B-4E7E-8346-711DAF79D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3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4A64-D95B-4E7E-8346-711DAF79D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E4A64-D95B-4E7E-8346-711DAF79D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7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02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03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226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0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96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22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E4A64-D95B-4E7E-8346-711DAF79DE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0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00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1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4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5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Montserrat" panose="00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426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859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7457-32F0-4757-AEBF-2A791FB2A6B5}"/>
              </a:ext>
            </a:extLst>
          </p:cNvPr>
          <p:cNvSpPr/>
          <p:nvPr userDrawn="1"/>
        </p:nvSpPr>
        <p:spPr>
          <a:xfrm>
            <a:off x="8994371" y="5353396"/>
            <a:ext cx="2801389" cy="93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072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61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30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E2A7B-E134-4EE0-8FAC-4DFFB0D4BFBA}"/>
              </a:ext>
            </a:extLst>
          </p:cNvPr>
          <p:cNvSpPr/>
          <p:nvPr userDrawn="1"/>
        </p:nvSpPr>
        <p:spPr>
          <a:xfrm>
            <a:off x="8936182" y="5261956"/>
            <a:ext cx="2826327" cy="98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50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1095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242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52DA1B-C0F0-4586-9C77-97EE14A7D058}"/>
              </a:ext>
            </a:extLst>
          </p:cNvPr>
          <p:cNvSpPr/>
          <p:nvPr userDrawn="1"/>
        </p:nvSpPr>
        <p:spPr>
          <a:xfrm>
            <a:off x="9019309" y="5353396"/>
            <a:ext cx="2776451" cy="897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748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99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6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165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7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7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7457-32F0-4757-AEBF-2A791FB2A6B5}"/>
              </a:ext>
            </a:extLst>
          </p:cNvPr>
          <p:cNvSpPr/>
          <p:nvPr userDrawn="1"/>
        </p:nvSpPr>
        <p:spPr>
          <a:xfrm>
            <a:off x="8994371" y="5353396"/>
            <a:ext cx="2801389" cy="9310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3895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65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9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8E2A7B-E134-4EE0-8FAC-4DFFB0D4BFBA}"/>
              </a:ext>
            </a:extLst>
          </p:cNvPr>
          <p:cNvSpPr/>
          <p:nvPr userDrawn="1"/>
        </p:nvSpPr>
        <p:spPr>
          <a:xfrm>
            <a:off x="8936182" y="5261956"/>
            <a:ext cx="2826327" cy="989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590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984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3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60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32FA-9916-4DEE-91AF-A8C6EE3B3B2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0396F-50C5-4FCE-8AEA-EEC4A62A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l.nebraska.gov/tren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ndollm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die.meyer@nebrask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9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3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122363"/>
            <a:ext cx="9956800" cy="23876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2"/>
                </a:solidFill>
                <a:latin typeface="Arial Black" panose="020B0A04020102020204" pitchFamily="34" charset="0"/>
              </a:rPr>
              <a:t>Labor Market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320" y="3408998"/>
            <a:ext cx="9956800" cy="47212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Workforce Strategy and Innovation Committee Update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CD252-6D15-4F5A-84E4-CB586687B516}"/>
              </a:ext>
            </a:extLst>
          </p:cNvPr>
          <p:cNvSpPr txBox="1"/>
          <p:nvPr/>
        </p:nvSpPr>
        <p:spPr>
          <a:xfrm>
            <a:off x="173957" y="6248400"/>
            <a:ext cx="184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January 2022</a:t>
            </a:r>
          </a:p>
        </p:txBody>
      </p:sp>
    </p:spTree>
    <p:extLst>
      <p:ext uri="{BB962C8B-B14F-4D97-AF65-F5344CB8AC3E}">
        <p14:creationId xmlns:p14="http://schemas.microsoft.com/office/powerpoint/2010/main" val="368349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C04C-01B7-480E-90BE-995B491C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r>
              <a:rPr lang="en-US" dirty="0"/>
              <a:t>Back to February 2020 levels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F7C0D3C-96CA-41AF-B721-F13C013499E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09948" y="2271160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6CFDB8E-735C-4B0F-89FA-AC5EA88AC3FE}"/>
              </a:ext>
            </a:extLst>
          </p:cNvPr>
          <p:cNvSpPr txBox="1"/>
          <p:nvPr/>
        </p:nvSpPr>
        <p:spPr>
          <a:xfrm>
            <a:off x="980462" y="1052453"/>
            <a:ext cx="10278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2019-November 2021 Employment for Omaha MSA-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Seasonally Adjusted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Labeled points for November 2019, February 2020 and November 2021; Changes from February 2020 to November 2021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B07C38-45E8-4929-A835-986D904AB490}"/>
              </a:ext>
            </a:extLst>
          </p:cNvPr>
          <p:cNvGrpSpPr/>
          <p:nvPr/>
        </p:nvGrpSpPr>
        <p:grpSpPr>
          <a:xfrm>
            <a:off x="4024519" y="3938829"/>
            <a:ext cx="1924050" cy="459074"/>
            <a:chOff x="4029771" y="3493294"/>
            <a:chExt cx="1924050" cy="45907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DCA7FC-186D-4D23-9D20-33ED97CC52A8}"/>
                </a:ext>
              </a:extLst>
            </p:cNvPr>
            <p:cNvGrpSpPr/>
            <p:nvPr/>
          </p:nvGrpSpPr>
          <p:grpSpPr>
            <a:xfrm>
              <a:off x="4029771" y="3493294"/>
              <a:ext cx="1924050" cy="457200"/>
              <a:chOff x="3905250" y="4567476"/>
              <a:chExt cx="1924050" cy="45720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A6A7949A-7B64-411A-A8A6-C98C2F7C1631}"/>
                  </a:ext>
                </a:extLst>
              </p:cNvPr>
              <p:cNvSpPr/>
              <p:nvPr/>
            </p:nvSpPr>
            <p:spPr>
              <a:xfrm>
                <a:off x="3905250" y="4567476"/>
                <a:ext cx="1924050" cy="4572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B5B6167-6A18-4658-9402-BA212BB24C3E}"/>
                  </a:ext>
                </a:extLst>
              </p:cNvPr>
              <p:cNvSpPr txBox="1"/>
              <p:nvPr/>
            </p:nvSpPr>
            <p:spPr>
              <a:xfrm>
                <a:off x="4276725" y="4611410"/>
                <a:ext cx="1417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+3.1% (+900)</a:t>
                </a:r>
              </a:p>
            </p:txBody>
          </p:sp>
        </p:grpSp>
        <p:pic>
          <p:nvPicPr>
            <p:cNvPr id="27" name="Graphic 26" descr="Circle with left arrow with solid fill">
              <a:extLst>
                <a:ext uri="{FF2B5EF4-FFF2-40B4-BE49-F238E27FC236}">
                  <a16:creationId xmlns:a16="http://schemas.microsoft.com/office/drawing/2014/main" id="{24328E5A-3D53-4F38-BE16-A4AEA7D8C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039396" y="3495168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9CE04D6B-341F-4AAB-9410-FC241714B79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61262" y="2268950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09D432D1-EF7A-4190-82F4-62E719966B78}"/>
              </a:ext>
            </a:extLst>
          </p:cNvPr>
          <p:cNvGrpSpPr/>
          <p:nvPr/>
        </p:nvGrpSpPr>
        <p:grpSpPr>
          <a:xfrm>
            <a:off x="9276333" y="3885999"/>
            <a:ext cx="1963578" cy="457200"/>
            <a:chOff x="3905250" y="4567476"/>
            <a:chExt cx="1963578" cy="4572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1DF9D32-429A-40E6-A2E1-EB9C35B6E904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63A005-5FCE-4402-8BFF-6926A30450B9}"/>
                </a:ext>
              </a:extLst>
            </p:cNvPr>
            <p:cNvSpPr txBox="1"/>
            <p:nvPr/>
          </p:nvSpPr>
          <p:spPr>
            <a:xfrm>
              <a:off x="4276725" y="461141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+5.3% (+5,000)</a:t>
              </a:r>
            </a:p>
          </p:txBody>
        </p:sp>
        <p:pic>
          <p:nvPicPr>
            <p:cNvPr id="26" name="Graphic 25" descr="Circle with left arrow with solid fill">
              <a:extLst>
                <a:ext uri="{FF2B5EF4-FFF2-40B4-BE49-F238E27FC236}">
                  <a16:creationId xmlns:a16="http://schemas.microsoft.com/office/drawing/2014/main" id="{5393643F-401D-4E3A-A984-99FA3F7DE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7934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9982-454D-4447-81F9-D8806483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Hourly Wages by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966722-1199-46F7-B55C-23192BDC3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84" y="165940"/>
            <a:ext cx="9606845" cy="74066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8BF503-D541-43B4-ACF6-05A1B91C37C4}"/>
              </a:ext>
            </a:extLst>
          </p:cNvPr>
          <p:cNvSpPr txBox="1"/>
          <p:nvPr/>
        </p:nvSpPr>
        <p:spPr>
          <a:xfrm>
            <a:off x="980462" y="1290578"/>
            <a:ext cx="944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Quarter 2021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E2333C-9670-440F-9FA6-62B5D8777CD1}"/>
              </a:ext>
            </a:extLst>
          </p:cNvPr>
          <p:cNvGrpSpPr/>
          <p:nvPr/>
        </p:nvGrpSpPr>
        <p:grpSpPr>
          <a:xfrm>
            <a:off x="9799374" y="4743246"/>
            <a:ext cx="1854868" cy="1005840"/>
            <a:chOff x="10053864" y="4447971"/>
            <a:chExt cx="1854868" cy="100584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6A8495-B2B4-45E8-AE8D-BFBAE0C8F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7" t="37768" r="15219" b="36811"/>
            <a:stretch/>
          </p:blipFill>
          <p:spPr>
            <a:xfrm>
              <a:off x="10053864" y="4447971"/>
              <a:ext cx="1854868" cy="10058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49C3BD-7962-4514-A47B-EC4BE1FD0838}"/>
                </a:ext>
              </a:extLst>
            </p:cNvPr>
            <p:cNvSpPr txBox="1"/>
            <p:nvPr/>
          </p:nvSpPr>
          <p:spPr>
            <a:xfrm>
              <a:off x="10375281" y="4642601"/>
              <a:ext cx="11897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$20.15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B31249-5DD9-496C-9E94-5C33C0FCF496}"/>
              </a:ext>
            </a:extLst>
          </p:cNvPr>
          <p:cNvGrpSpPr/>
          <p:nvPr/>
        </p:nvGrpSpPr>
        <p:grpSpPr>
          <a:xfrm>
            <a:off x="9224269" y="3942432"/>
            <a:ext cx="2751356" cy="460324"/>
            <a:chOff x="9224269" y="3855807"/>
            <a:chExt cx="2751356" cy="460324"/>
          </a:xfrm>
        </p:grpSpPr>
        <p:pic>
          <p:nvPicPr>
            <p:cNvPr id="16" name="Graphic 15" descr="Circle with left arrow with solid fill">
              <a:extLst>
                <a:ext uri="{FF2B5EF4-FFF2-40B4-BE49-F238E27FC236}">
                  <a16:creationId xmlns:a16="http://schemas.microsoft.com/office/drawing/2014/main" id="{11736D10-3F85-4329-A0C8-4C48F9DB5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9231331" y="3848745"/>
              <a:ext cx="460324" cy="4744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836E3D-6444-4307-9592-A66C8C10EB13}"/>
                </a:ext>
              </a:extLst>
            </p:cNvPr>
            <p:cNvSpPr txBox="1"/>
            <p:nvPr/>
          </p:nvSpPr>
          <p:spPr>
            <a:xfrm>
              <a:off x="9703907" y="3885914"/>
              <a:ext cx="22717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Keya Paha $10.29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4BBA152-F4F7-40F6-B132-E5E394A8E887}"/>
              </a:ext>
            </a:extLst>
          </p:cNvPr>
          <p:cNvGrpSpPr/>
          <p:nvPr/>
        </p:nvGrpSpPr>
        <p:grpSpPr>
          <a:xfrm>
            <a:off x="9223748" y="1927732"/>
            <a:ext cx="2715441" cy="457200"/>
            <a:chOff x="9223748" y="1995107"/>
            <a:chExt cx="2715441" cy="457200"/>
          </a:xfrm>
        </p:grpSpPr>
        <p:pic>
          <p:nvPicPr>
            <p:cNvPr id="21" name="Graphic 20" descr="Circle with left arrow with solid fill">
              <a:extLst>
                <a:ext uri="{FF2B5EF4-FFF2-40B4-BE49-F238E27FC236}">
                  <a16:creationId xmlns:a16="http://schemas.microsoft.com/office/drawing/2014/main" id="{02DC2854-F4C6-40CC-95DE-AE9C1B31059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9232893" y="1985962"/>
              <a:ext cx="457200" cy="47548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02875B-FFC6-4BB5-ADD6-86D270923865}"/>
                </a:ext>
              </a:extLst>
            </p:cNvPr>
            <p:cNvSpPr txBox="1"/>
            <p:nvPr/>
          </p:nvSpPr>
          <p:spPr>
            <a:xfrm>
              <a:off x="9703907" y="2023652"/>
              <a:ext cx="2235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Stanton $22.44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97F179-D9F6-4757-9C7D-109C9A4F9D10}"/>
              </a:ext>
            </a:extLst>
          </p:cNvPr>
          <p:cNvGrpSpPr/>
          <p:nvPr/>
        </p:nvGrpSpPr>
        <p:grpSpPr>
          <a:xfrm>
            <a:off x="9184014" y="2428058"/>
            <a:ext cx="2709073" cy="461665"/>
            <a:chOff x="9184014" y="2456933"/>
            <a:chExt cx="2709073" cy="4616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AAA652-906C-49B7-87A2-1B040D49EC6B}"/>
                </a:ext>
              </a:extLst>
            </p:cNvPr>
            <p:cNvSpPr txBox="1"/>
            <p:nvPr/>
          </p:nvSpPr>
          <p:spPr>
            <a:xfrm>
              <a:off x="9703907" y="2487710"/>
              <a:ext cx="2189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Douglas $21.76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BE8011-EAF9-4E5C-83AC-3902F9BA1277}"/>
                </a:ext>
              </a:extLst>
            </p:cNvPr>
            <p:cNvSpPr/>
            <p:nvPr/>
          </p:nvSpPr>
          <p:spPr>
            <a:xfrm>
              <a:off x="9184014" y="2456933"/>
              <a:ext cx="55495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r>
                <a:rPr lang="en-US" sz="2400" b="0" cap="none" spc="0" baseline="300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A29768-DC8B-4D48-8E4F-417161F32195}"/>
              </a:ext>
            </a:extLst>
          </p:cNvPr>
          <p:cNvGrpSpPr/>
          <p:nvPr/>
        </p:nvGrpSpPr>
        <p:grpSpPr>
          <a:xfrm>
            <a:off x="9203249" y="2932849"/>
            <a:ext cx="2532831" cy="461665"/>
            <a:chOff x="9203249" y="2923224"/>
            <a:chExt cx="2532831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4C952D-2C43-4C1B-8BCE-79C2E215B053}"/>
                </a:ext>
              </a:extLst>
            </p:cNvPr>
            <p:cNvSpPr txBox="1"/>
            <p:nvPr/>
          </p:nvSpPr>
          <p:spPr>
            <a:xfrm>
              <a:off x="9703907" y="2954001"/>
              <a:ext cx="2032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Sarpy $21.52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57C27E-4FC8-49DB-A8D7-3C2B19CF8285}"/>
                </a:ext>
              </a:extLst>
            </p:cNvPr>
            <p:cNvSpPr/>
            <p:nvPr/>
          </p:nvSpPr>
          <p:spPr>
            <a:xfrm>
              <a:off x="9203249" y="2923224"/>
              <a:ext cx="51648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r>
                <a:rPr lang="en-US" sz="2400" b="0" cap="none" spc="0" baseline="300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EFF9B3-AB42-4249-A2EB-87E69567D3DD}"/>
              </a:ext>
            </a:extLst>
          </p:cNvPr>
          <p:cNvGrpSpPr/>
          <p:nvPr/>
        </p:nvGrpSpPr>
        <p:grpSpPr>
          <a:xfrm>
            <a:off x="9106268" y="3437640"/>
            <a:ext cx="2832921" cy="461665"/>
            <a:chOff x="9106268" y="3389515"/>
            <a:chExt cx="2832921" cy="46166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1C06CE-F7FD-42E0-82C6-20FEE0AD875F}"/>
                </a:ext>
              </a:extLst>
            </p:cNvPr>
            <p:cNvSpPr txBox="1"/>
            <p:nvPr/>
          </p:nvSpPr>
          <p:spPr>
            <a:xfrm>
              <a:off x="9703907" y="3420292"/>
              <a:ext cx="22352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Washington $19.44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CE7EAF-8333-4CCA-BD54-607FBA7E11A3}"/>
                </a:ext>
              </a:extLst>
            </p:cNvPr>
            <p:cNvSpPr/>
            <p:nvPr/>
          </p:nvSpPr>
          <p:spPr>
            <a:xfrm>
              <a:off x="9106268" y="3389515"/>
              <a:ext cx="7104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22</a:t>
              </a:r>
              <a:r>
                <a:rPr lang="en-US" sz="2400" baseline="300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nd</a:t>
              </a:r>
              <a:endParaRPr lang="en-US" sz="2400" b="0" cap="none" spc="0" baseline="30000" dirty="0">
                <a:ln w="0">
                  <a:solidFill>
                    <a:schemeClr val="accent3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84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235F-F896-4002-AB43-16B167E63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January 2022 Topics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B62F7-DB23-4FE6-8573-4C3349802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2400" dirty="0"/>
              <a:t>Labor Market Data Rankings</a:t>
            </a:r>
          </a:p>
          <a:p>
            <a:r>
              <a:rPr lang="en-US" sz="2400" dirty="0"/>
              <a:t>Spotlight on H3</a:t>
            </a:r>
          </a:p>
          <a:p>
            <a:r>
              <a:rPr lang="en-US" sz="2400" dirty="0"/>
              <a:t>Openings &amp; Expansions</a:t>
            </a:r>
          </a:p>
          <a:p>
            <a:r>
              <a:rPr lang="en-US" sz="2400" dirty="0"/>
              <a:t>Map Facts: Labor Force Participation by State</a:t>
            </a:r>
          </a:p>
          <a:p>
            <a:r>
              <a:rPr lang="en-US" sz="2400" dirty="0"/>
              <a:t>Link: </a:t>
            </a:r>
            <a:r>
              <a:rPr lang="en-US" sz="2400" dirty="0">
                <a:hlinkClick r:id="rId3"/>
              </a:rPr>
              <a:t>https://dol.nebraska.gov/trends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01E7D-0342-4BE9-B3CE-89056956F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068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B7AC4-B6CB-4191-BB6F-36F88545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Updated Unemployment Insurance Claims Dashboards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3A34A6-17D1-4997-92EA-5ECC217AA6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053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4B20C0-C688-4E32-8C01-C4F589302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563" y="917725"/>
            <a:ext cx="4209387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n-ea"/>
              </a:rPr>
              <a:t>Two new Tableau Dashboards</a:t>
            </a:r>
          </a:p>
          <a:p>
            <a:pPr lvl="1"/>
            <a:r>
              <a:rPr lang="en-US" dirty="0">
                <a:solidFill>
                  <a:srgbClr val="FFFFFF"/>
                </a:solidFill>
                <a:ea typeface="+mn-ea"/>
              </a:rPr>
              <a:t>Initial Claims</a:t>
            </a:r>
          </a:p>
          <a:p>
            <a:pPr lvl="1"/>
            <a:r>
              <a:rPr lang="en-US" dirty="0">
                <a:solidFill>
                  <a:srgbClr val="FFFFFF"/>
                </a:solidFill>
                <a:ea typeface="+mn-ea"/>
              </a:rPr>
              <a:t>Continued Claims</a:t>
            </a:r>
          </a:p>
          <a:p>
            <a:r>
              <a:rPr lang="en-US" dirty="0">
                <a:solidFill>
                  <a:srgbClr val="FFFFFF"/>
                </a:solidFill>
                <a:ea typeface="+mn-ea"/>
              </a:rPr>
              <a:t>Updated on Thursdays</a:t>
            </a:r>
          </a:p>
          <a:p>
            <a:r>
              <a:rPr lang="en-US" dirty="0">
                <a:solidFill>
                  <a:srgbClr val="FFFFFF"/>
                </a:solidFill>
                <a:ea typeface="+mn-ea"/>
              </a:rPr>
              <a:t>These and other dashboards can be found at: </a:t>
            </a:r>
            <a:r>
              <a:rPr lang="en-US" sz="2600" dirty="0">
                <a:solidFill>
                  <a:schemeClr val="accent6"/>
                </a:solidFill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https://public.tableau.com/app/profile/ndollmi</a:t>
            </a:r>
            <a:endParaRPr lang="en-US" sz="2600" dirty="0">
              <a:solidFill>
                <a:schemeClr val="accent6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503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E993-E26F-4EE5-846D-D277FEBFC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dirty="0"/>
              <a:t>Contact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Email with solid fill">
            <a:extLst>
              <a:ext uri="{FF2B5EF4-FFF2-40B4-BE49-F238E27FC236}">
                <a16:creationId xmlns:a16="http://schemas.microsoft.com/office/drawing/2014/main" id="{868595F2-8D75-45BD-9521-3BD2DB83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40F7C-5B82-48C1-9342-09E298B07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Jodie Meyer</a:t>
            </a:r>
          </a:p>
          <a:p>
            <a:pPr marL="0" indent="0">
              <a:buNone/>
            </a:pPr>
            <a:r>
              <a:rPr lang="en-US" sz="2400" dirty="0"/>
              <a:t>Research Analyst II</a:t>
            </a:r>
          </a:p>
          <a:p>
            <a:pPr marL="0" indent="0">
              <a:buNone/>
            </a:pPr>
            <a:r>
              <a:rPr lang="en-US" sz="2400" dirty="0"/>
              <a:t>Office of Labor Market Information</a:t>
            </a:r>
          </a:p>
          <a:p>
            <a:pPr marL="0" indent="0">
              <a:buNone/>
            </a:pPr>
            <a:r>
              <a:rPr lang="en-US" sz="2400" dirty="0"/>
              <a:t>402-471-9629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Jodie.Meyer@nebraska.gov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670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0D5E-6EB8-48C6-AF7D-CBBE6B27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Advertised Job Openings-Omaha MSA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79AA947-462B-4E45-B203-E9FC3252412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0991958"/>
              </p:ext>
            </p:extLst>
          </p:nvPr>
        </p:nvGraphicFramePr>
        <p:xfrm>
          <a:off x="453190" y="1825625"/>
          <a:ext cx="6650722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5CEE79-FCD7-44A0-A4D9-A3239BF026AE}"/>
              </a:ext>
            </a:extLst>
          </p:cNvPr>
          <p:cNvSpPr txBox="1"/>
          <p:nvPr/>
        </p:nvSpPr>
        <p:spPr>
          <a:xfrm>
            <a:off x="980462" y="1290578"/>
            <a:ext cx="1027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2019-December 2021 from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Neworks.Nebraska.gov</a:t>
            </a:r>
          </a:p>
        </p:txBody>
      </p:sp>
      <p:pic>
        <p:nvPicPr>
          <p:cNvPr id="10" name="Graphic 9" descr="Circle with left arrow with solid fill">
            <a:extLst>
              <a:ext uri="{FF2B5EF4-FFF2-40B4-BE49-F238E27FC236}">
                <a16:creationId xmlns:a16="http://schemas.microsoft.com/office/drawing/2014/main" id="{37E18B85-65AF-413A-AFAD-9B3A67D77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7370612" y="1805660"/>
            <a:ext cx="1280160" cy="1280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AB7392-CAD3-4149-8B14-6F17395F2FC0}"/>
              </a:ext>
            </a:extLst>
          </p:cNvPr>
          <p:cNvSpPr txBox="1"/>
          <p:nvPr/>
        </p:nvSpPr>
        <p:spPr>
          <a:xfrm>
            <a:off x="8581324" y="1814771"/>
            <a:ext cx="33338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-301, -0.8% November to December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243707-10D6-445B-A2F8-EE02AE20595C}"/>
              </a:ext>
            </a:extLst>
          </p:cNvPr>
          <p:cNvSpPr txBox="1"/>
          <p:nvPr/>
        </p:nvSpPr>
        <p:spPr>
          <a:xfrm>
            <a:off x="7912268" y="4698590"/>
            <a:ext cx="3736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Openings as of January 18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8CB9EE-0F86-4070-938C-89939A9AC3B4}"/>
              </a:ext>
            </a:extLst>
          </p:cNvPr>
          <p:cNvSpPr/>
          <p:nvPr/>
        </p:nvSpPr>
        <p:spPr>
          <a:xfrm>
            <a:off x="8557161" y="3775260"/>
            <a:ext cx="211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607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24,640</a:t>
            </a:r>
          </a:p>
        </p:txBody>
      </p:sp>
    </p:spTree>
    <p:extLst>
      <p:ext uri="{BB962C8B-B14F-4D97-AF65-F5344CB8AC3E}">
        <p14:creationId xmlns:p14="http://schemas.microsoft.com/office/powerpoint/2010/main" val="388831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D704-1341-4711-86C3-612D64DB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Job Openings Details-Omaha MSA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E5D7AF-4285-48D9-A006-C47832B1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668" y="1782770"/>
            <a:ext cx="5486400" cy="457200"/>
          </a:xfrm>
          <a:prstGeom prst="round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Top Occupations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544070C-0FE8-44FA-891F-D41EC391E0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8260797"/>
              </p:ext>
            </p:extLst>
          </p:nvPr>
        </p:nvGraphicFramePr>
        <p:xfrm>
          <a:off x="701669" y="2264939"/>
          <a:ext cx="5486400" cy="40792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73955">
                  <a:extLst>
                    <a:ext uri="{9D8B030D-6E8A-4147-A177-3AD203B41FA5}">
                      <a16:colId xmlns:a16="http://schemas.microsoft.com/office/drawing/2014/main" val="3526450128"/>
                    </a:ext>
                  </a:extLst>
                </a:gridCol>
                <a:gridCol w="1412445">
                  <a:extLst>
                    <a:ext uri="{9D8B030D-6E8A-4147-A177-3AD203B41FA5}">
                      <a16:colId xmlns:a16="http://schemas.microsoft.com/office/drawing/2014/main" val="3724339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Occupation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Job Openings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79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Registered Nurses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95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Nursing Assistants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81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Teacher Assistants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938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Customer Service Representatives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01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Retail Salespersons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Licensed Practical and Vocational Nurses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06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Heavy and Tractor-Trailer Truck Drivers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459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Security Guards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8212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Food Preparation Workers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72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Physicians and Surgeons, All Other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0964450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93ADBB-F9CB-4A9F-AB1B-4D80B8AFB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953" y="1782770"/>
            <a:ext cx="5486400" cy="457200"/>
          </a:xfrm>
          <a:prstGeom prst="roundRect">
            <a:avLst/>
          </a:prstGeom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Top Employers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2B0A1687-E8A5-46BC-AAE0-D9351DFC29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85892775"/>
              </p:ext>
            </p:extLst>
          </p:nvPr>
        </p:nvGraphicFramePr>
        <p:xfrm>
          <a:off x="6398953" y="2264939"/>
          <a:ext cx="5486400" cy="4079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33986">
                  <a:extLst>
                    <a:ext uri="{9D8B030D-6E8A-4147-A177-3AD203B41FA5}">
                      <a16:colId xmlns:a16="http://schemas.microsoft.com/office/drawing/2014/main" val="1124651159"/>
                    </a:ext>
                  </a:extLst>
                </a:gridCol>
                <a:gridCol w="1452414">
                  <a:extLst>
                    <a:ext uri="{9D8B030D-6E8A-4147-A177-3AD203B41FA5}">
                      <a16:colId xmlns:a16="http://schemas.microsoft.com/office/drawing/2014/main" val="585673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Employer Name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Job Openings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606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Omaha Public Schools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51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Methodist Health System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05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University of Nebraska Medical Center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051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Nebraska Medicine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973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CommonSpirit Health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8109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Immanuel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333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Boys Town National Research Hospital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363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Boys Town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608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Children's Hospital &amp; Medical Center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6401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 National Bank of Omaha</a:t>
                      </a:r>
                    </a:p>
                  </a:txBody>
                  <a:tcPr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89372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E5C8EC-7C7F-44AC-B6C3-443C7F12ED6D}"/>
              </a:ext>
            </a:extLst>
          </p:cNvPr>
          <p:cNvSpPr txBox="1"/>
          <p:nvPr/>
        </p:nvSpPr>
        <p:spPr>
          <a:xfrm>
            <a:off x="980462" y="1290578"/>
            <a:ext cx="1027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January 18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2022, from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Neworks.Nebraska.gov</a:t>
            </a:r>
          </a:p>
        </p:txBody>
      </p:sp>
    </p:spTree>
    <p:extLst>
      <p:ext uri="{BB962C8B-B14F-4D97-AF65-F5344CB8AC3E}">
        <p14:creationId xmlns:p14="http://schemas.microsoft.com/office/powerpoint/2010/main" val="292786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E8EA-B200-4D16-9418-015607A2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Rates-MSA’s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49EF9BB-65E8-49CC-B927-FF2538510CC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1069848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695A508-D239-4160-B6AB-021FB7AB56D1}"/>
              </a:ext>
            </a:extLst>
          </p:cNvPr>
          <p:cNvSpPr txBox="1"/>
          <p:nvPr/>
        </p:nvSpPr>
        <p:spPr>
          <a:xfrm>
            <a:off x="980462" y="1290578"/>
            <a:ext cx="1027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 November 2021 Unemployment Rates-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Seasonally Adjusted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3FDD7D-7697-4DED-820D-DA38BBFF5D2A}"/>
              </a:ext>
            </a:extLst>
          </p:cNvPr>
          <p:cNvGrpSpPr/>
          <p:nvPr/>
        </p:nvGrpSpPr>
        <p:grpSpPr>
          <a:xfrm>
            <a:off x="9301502" y="1487275"/>
            <a:ext cx="2194560" cy="1701652"/>
            <a:chOff x="9342120" y="1690688"/>
            <a:chExt cx="2194560" cy="170165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06F98FB-A754-4717-A55F-63DD0486364D}"/>
                </a:ext>
              </a:extLst>
            </p:cNvPr>
            <p:cNvSpPr/>
            <p:nvPr/>
          </p:nvSpPr>
          <p:spPr>
            <a:xfrm>
              <a:off x="9342120" y="1690688"/>
              <a:ext cx="2194560" cy="170165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4D4D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AB5067-9DB9-46C0-B4F4-16BED74B0719}"/>
                </a:ext>
              </a:extLst>
            </p:cNvPr>
            <p:cNvSpPr txBox="1"/>
            <p:nvPr/>
          </p:nvSpPr>
          <p:spPr>
            <a:xfrm>
              <a:off x="9389245" y="1741295"/>
              <a:ext cx="2100311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07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November 2021: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Omaha 1.5%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Lincoln 1.1%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Grand Island 1.2%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Nebraska: 1.2%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31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7C2059-8482-4988-AC65-E7D50507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7000"/>
            <a:ext cx="1121262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Labor Force, Employment, Unemployment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E92AFF-AB28-4B1D-AD24-FA236ED8B7B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22AE48A-C2DD-4D85-BED0-D261DB59A5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3675704"/>
              </p:ext>
            </p:extLst>
          </p:nvPr>
        </p:nvGraphicFramePr>
        <p:xfrm>
          <a:off x="6172200" y="1825625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842B6E28-D6A1-4E79-83B4-914147245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670719"/>
              </p:ext>
            </p:extLst>
          </p:nvPr>
        </p:nvGraphicFramePr>
        <p:xfrm>
          <a:off x="6172200" y="4179450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11ED9A-FE30-4FAF-95E5-57525CDB1EFF}"/>
              </a:ext>
            </a:extLst>
          </p:cNvPr>
          <p:cNvSpPr txBox="1"/>
          <p:nvPr/>
        </p:nvSpPr>
        <p:spPr>
          <a:xfrm>
            <a:off x="980462" y="1052453"/>
            <a:ext cx="10278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2019-November 2021 for Omaha MSA-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Seasonally Adjusted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Labeled points for November 2019, February 2020, and November 2021; Changes from February 2020 to November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E6D93-D530-4FD5-95B0-4A2D0B25FC5F}"/>
              </a:ext>
            </a:extLst>
          </p:cNvPr>
          <p:cNvGrpSpPr/>
          <p:nvPr/>
        </p:nvGrpSpPr>
        <p:grpSpPr>
          <a:xfrm>
            <a:off x="3905250" y="4952484"/>
            <a:ext cx="1924050" cy="457200"/>
            <a:chOff x="3905250" y="4567476"/>
            <a:chExt cx="1924050" cy="4572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3A01C05-E982-464B-B131-8C53A237E93E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2F6450-BB92-4757-A379-DF26F1DC39DC}"/>
                </a:ext>
              </a:extLst>
            </p:cNvPr>
            <p:cNvSpPr txBox="1"/>
            <p:nvPr/>
          </p:nvSpPr>
          <p:spPr>
            <a:xfrm>
              <a:off x="4276725" y="4611410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-1.3% (-6,310)</a:t>
              </a:r>
            </a:p>
          </p:txBody>
        </p:sp>
        <p:pic>
          <p:nvPicPr>
            <p:cNvPr id="18" name="Graphic 17" descr="Circle with left arrow with solid fill">
              <a:extLst>
                <a:ext uri="{FF2B5EF4-FFF2-40B4-BE49-F238E27FC236}">
                  <a16:creationId xmlns:a16="http://schemas.microsoft.com/office/drawing/2014/main" id="{5808208C-17E7-4ED2-890C-D06C87BD1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3905250" y="4567476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E66FD4-0C22-434E-A4D2-628572639F20}"/>
              </a:ext>
            </a:extLst>
          </p:cNvPr>
          <p:cNvGrpSpPr/>
          <p:nvPr/>
        </p:nvGrpSpPr>
        <p:grpSpPr>
          <a:xfrm>
            <a:off x="9267721" y="3493294"/>
            <a:ext cx="1924050" cy="457200"/>
            <a:chOff x="3905250" y="4567476"/>
            <a:chExt cx="1924050" cy="4572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B70446-C4BE-4C44-A820-141A4049A0B4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D6BDEA-FAB1-4D8E-A88C-2B55DAC4B4F9}"/>
                </a:ext>
              </a:extLst>
            </p:cNvPr>
            <p:cNvSpPr txBox="1"/>
            <p:nvPr/>
          </p:nvSpPr>
          <p:spPr>
            <a:xfrm>
              <a:off x="4276725" y="4611410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+0.5% (+2,24)</a:t>
              </a:r>
            </a:p>
          </p:txBody>
        </p:sp>
        <p:pic>
          <p:nvPicPr>
            <p:cNvPr id="25" name="Graphic 24" descr="Circle with left arrow with solid fill">
              <a:extLst>
                <a:ext uri="{FF2B5EF4-FFF2-40B4-BE49-F238E27FC236}">
                  <a16:creationId xmlns:a16="http://schemas.microsoft.com/office/drawing/2014/main" id="{5AE86E57-B377-4EEF-866E-376B531B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F17F7B-B743-4E2E-A434-9296819A82F8}"/>
              </a:ext>
            </a:extLst>
          </p:cNvPr>
          <p:cNvGrpSpPr/>
          <p:nvPr/>
        </p:nvGrpSpPr>
        <p:grpSpPr>
          <a:xfrm>
            <a:off x="9496321" y="6176963"/>
            <a:ext cx="1990829" cy="457200"/>
            <a:chOff x="3905250" y="4567476"/>
            <a:chExt cx="1990829" cy="4572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E59662-A3DB-44BD-A488-01346F3E6428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A40D9A-A29F-4E0A-871B-8B0C50B48DC4}"/>
                </a:ext>
              </a:extLst>
            </p:cNvPr>
            <p:cNvSpPr txBox="1"/>
            <p:nvPr/>
          </p:nvSpPr>
          <p:spPr>
            <a:xfrm>
              <a:off x="4276725" y="4611410"/>
              <a:ext cx="1619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-54.0% (-8,534)</a:t>
              </a:r>
            </a:p>
          </p:txBody>
        </p:sp>
        <p:pic>
          <p:nvPicPr>
            <p:cNvPr id="29" name="Graphic 28" descr="Circle with left arrow with solid fill">
              <a:extLst>
                <a:ext uri="{FF2B5EF4-FFF2-40B4-BE49-F238E27FC236}">
                  <a16:creationId xmlns:a16="http://schemas.microsoft.com/office/drawing/2014/main" id="{B732401A-EB80-4CAE-AE35-8B8645D3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3905250" y="4567476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3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0193-6737-4AA3-9522-88499FA7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CBAEB8-7FDD-43D9-8659-A3088029A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27" y="124494"/>
            <a:ext cx="9606844" cy="74066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68DB1D-ECF9-4108-813F-411AFA7B71F6}"/>
              </a:ext>
            </a:extLst>
          </p:cNvPr>
          <p:cNvSpPr txBox="1"/>
          <p:nvPr/>
        </p:nvSpPr>
        <p:spPr>
          <a:xfrm>
            <a:off x="980462" y="1290578"/>
            <a:ext cx="9447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2021 Unemployment Rates by County-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Seasonally Adjusted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6F74A5-4D0A-46B9-8AB8-3B31308CF37A}"/>
              </a:ext>
            </a:extLst>
          </p:cNvPr>
          <p:cNvGrpSpPr/>
          <p:nvPr/>
        </p:nvGrpSpPr>
        <p:grpSpPr>
          <a:xfrm>
            <a:off x="10132013" y="4424070"/>
            <a:ext cx="1280160" cy="694193"/>
            <a:chOff x="9747009" y="4019039"/>
            <a:chExt cx="1280160" cy="69419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46B9CC-7233-4294-A8D6-452BC11F8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67" t="37768" r="15219" b="36811"/>
            <a:stretch/>
          </p:blipFill>
          <p:spPr>
            <a:xfrm>
              <a:off x="9747009" y="4019039"/>
              <a:ext cx="1280160" cy="69419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650974-2CD1-4837-95CA-6F9054C95DFD}"/>
                </a:ext>
              </a:extLst>
            </p:cNvPr>
            <p:cNvSpPr txBox="1"/>
            <p:nvPr/>
          </p:nvSpPr>
          <p:spPr>
            <a:xfrm>
              <a:off x="9990986" y="4102442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1.2%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9E784C-EA68-42A7-983F-0169A1D1471E}"/>
              </a:ext>
            </a:extLst>
          </p:cNvPr>
          <p:cNvGrpSpPr/>
          <p:nvPr/>
        </p:nvGrpSpPr>
        <p:grpSpPr>
          <a:xfrm>
            <a:off x="10132013" y="5174722"/>
            <a:ext cx="1280160" cy="814359"/>
            <a:chOff x="10132013" y="4874466"/>
            <a:chExt cx="1280160" cy="81435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E6D2922-52DA-45D7-B161-63C3F9161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" t="12326" r="3451" b="10356"/>
            <a:stretch/>
          </p:blipFill>
          <p:spPr>
            <a:xfrm>
              <a:off x="10132013" y="4874466"/>
              <a:ext cx="1280160" cy="81435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B31D39-F285-4A47-AB1C-B9D7DB993D51}"/>
                </a:ext>
              </a:extLst>
            </p:cNvPr>
            <p:cNvSpPr txBox="1"/>
            <p:nvPr/>
          </p:nvSpPr>
          <p:spPr>
            <a:xfrm>
              <a:off x="10385616" y="5021938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3.9%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5B7288-4578-4717-AFAC-9F0A12ADC70A}"/>
              </a:ext>
            </a:extLst>
          </p:cNvPr>
          <p:cNvSpPr txBox="1"/>
          <p:nvPr/>
        </p:nvSpPr>
        <p:spPr>
          <a:xfrm>
            <a:off x="7428555" y="5939405"/>
            <a:ext cx="455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Seasonally Adjusted: Nebraska: 1.8%, US: 4.2%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5D8D37-A58D-4796-88FC-3D7F9C086207}"/>
              </a:ext>
            </a:extLst>
          </p:cNvPr>
          <p:cNvGrpSpPr/>
          <p:nvPr/>
        </p:nvGrpSpPr>
        <p:grpSpPr>
          <a:xfrm>
            <a:off x="9346394" y="3855807"/>
            <a:ext cx="2651760" cy="460324"/>
            <a:chOff x="9246499" y="2181784"/>
            <a:chExt cx="2555359" cy="460324"/>
          </a:xfrm>
        </p:grpSpPr>
        <p:pic>
          <p:nvPicPr>
            <p:cNvPr id="19" name="Graphic 18" descr="Circle with left arrow with solid fill">
              <a:extLst>
                <a:ext uri="{FF2B5EF4-FFF2-40B4-BE49-F238E27FC236}">
                  <a16:creationId xmlns:a16="http://schemas.microsoft.com/office/drawing/2014/main" id="{6A6C0C5A-A770-4499-9533-89137B1B5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9244937" y="2183346"/>
              <a:ext cx="460324" cy="4572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7199E7-D632-4C9D-A521-56040A3E6CD0}"/>
                </a:ext>
              </a:extLst>
            </p:cNvPr>
            <p:cNvSpPr txBox="1"/>
            <p:nvPr/>
          </p:nvSpPr>
          <p:spPr>
            <a:xfrm>
              <a:off x="9612725" y="2211891"/>
              <a:ext cx="2189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Rock 0.6%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B38F0D-A44D-47C6-8BEC-8C43FDAEBC19}"/>
              </a:ext>
            </a:extLst>
          </p:cNvPr>
          <p:cNvGrpSpPr/>
          <p:nvPr/>
        </p:nvGrpSpPr>
        <p:grpSpPr>
          <a:xfrm>
            <a:off x="9390837" y="1995107"/>
            <a:ext cx="2607319" cy="457200"/>
            <a:chOff x="9260347" y="1995107"/>
            <a:chExt cx="2292725" cy="457200"/>
          </a:xfrm>
        </p:grpSpPr>
        <p:pic>
          <p:nvPicPr>
            <p:cNvPr id="24" name="Graphic 23" descr="Circle with left arrow with solid fill">
              <a:extLst>
                <a:ext uri="{FF2B5EF4-FFF2-40B4-BE49-F238E27FC236}">
                  <a16:creationId xmlns:a16="http://schemas.microsoft.com/office/drawing/2014/main" id="{6A87CBA8-0C85-422F-99F9-445E202C699C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9240806" y="2014648"/>
              <a:ext cx="457200" cy="4181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3CCC6A-00B0-426A-95A7-79A423904ED0}"/>
                </a:ext>
              </a:extLst>
            </p:cNvPr>
            <p:cNvSpPr txBox="1"/>
            <p:nvPr/>
          </p:nvSpPr>
          <p:spPr>
            <a:xfrm>
              <a:off x="9587495" y="2023652"/>
              <a:ext cx="1965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Thurston 1.8%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818D23-4571-4371-8035-CCE2835C0FBF}"/>
              </a:ext>
            </a:extLst>
          </p:cNvPr>
          <p:cNvGrpSpPr/>
          <p:nvPr/>
        </p:nvGrpSpPr>
        <p:grpSpPr>
          <a:xfrm>
            <a:off x="9375579" y="2456933"/>
            <a:ext cx="2622571" cy="461665"/>
            <a:chOff x="9355829" y="3007814"/>
            <a:chExt cx="2354702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C60D99-29F4-47C0-8510-35FEA72E839D}"/>
                </a:ext>
              </a:extLst>
            </p:cNvPr>
            <p:cNvSpPr txBox="1"/>
            <p:nvPr/>
          </p:nvSpPr>
          <p:spPr>
            <a:xfrm>
              <a:off x="9744954" y="3038591"/>
              <a:ext cx="1965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Douglas 1.4%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17A213-5188-4174-A405-5E368F68AFDE}"/>
                </a:ext>
              </a:extLst>
            </p:cNvPr>
            <p:cNvSpPr/>
            <p:nvPr/>
          </p:nvSpPr>
          <p:spPr>
            <a:xfrm>
              <a:off x="9355829" y="3007814"/>
              <a:ext cx="46408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r>
                <a:rPr lang="en-US" sz="2400" baseline="300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rd</a:t>
              </a:r>
              <a:endParaRPr lang="en-US" sz="2400" b="0" cap="none" spc="0" baseline="30000" dirty="0">
                <a:ln w="0">
                  <a:solidFill>
                    <a:schemeClr val="accent3"/>
                  </a:solidFill>
                </a:ln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902528B-DB7A-46C0-9B13-96111E4380D2}"/>
              </a:ext>
            </a:extLst>
          </p:cNvPr>
          <p:cNvGrpSpPr/>
          <p:nvPr/>
        </p:nvGrpSpPr>
        <p:grpSpPr>
          <a:xfrm>
            <a:off x="9346394" y="2923224"/>
            <a:ext cx="2651760" cy="461665"/>
            <a:chOff x="9251876" y="3529333"/>
            <a:chExt cx="2605160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06065D-5134-453F-B38D-0CF52929FBA6}"/>
                </a:ext>
              </a:extLst>
            </p:cNvPr>
            <p:cNvSpPr txBox="1"/>
            <p:nvPr/>
          </p:nvSpPr>
          <p:spPr>
            <a:xfrm>
              <a:off x="9860576" y="3560110"/>
              <a:ext cx="19964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Washington 1.1%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A8790B-B44A-419B-9FA9-7F720197BDCE}"/>
                </a:ext>
              </a:extLst>
            </p:cNvPr>
            <p:cNvSpPr/>
            <p:nvPr/>
          </p:nvSpPr>
          <p:spPr>
            <a:xfrm>
              <a:off x="9251876" y="3529333"/>
              <a:ext cx="67197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18</a:t>
              </a:r>
              <a:r>
                <a:rPr lang="en-US" sz="2400" b="0" cap="none" spc="0" baseline="300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82BCAD-4FAF-4D9C-9DCA-BF5970118B9B}"/>
              </a:ext>
            </a:extLst>
          </p:cNvPr>
          <p:cNvGrpSpPr/>
          <p:nvPr/>
        </p:nvGrpSpPr>
        <p:grpSpPr>
          <a:xfrm>
            <a:off x="9356509" y="3389515"/>
            <a:ext cx="2641647" cy="461665"/>
            <a:chOff x="9261694" y="4074083"/>
            <a:chExt cx="2564459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0CA96BA-733C-43EB-AF39-4C04B7093FD8}"/>
                </a:ext>
              </a:extLst>
            </p:cNvPr>
            <p:cNvSpPr txBox="1"/>
            <p:nvPr/>
          </p:nvSpPr>
          <p:spPr>
            <a:xfrm>
              <a:off x="9860576" y="4104860"/>
              <a:ext cx="1965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Sarpy 1.1%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28F451-0EDA-4908-9D48-2D168340802E}"/>
                </a:ext>
              </a:extLst>
            </p:cNvPr>
            <p:cNvSpPr/>
            <p:nvPr/>
          </p:nvSpPr>
          <p:spPr>
            <a:xfrm>
              <a:off x="9261694" y="4074083"/>
              <a:ext cx="65234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18</a:t>
              </a:r>
              <a:r>
                <a:rPr lang="en-US" sz="2400" b="0" cap="none" spc="0" baseline="30000" dirty="0">
                  <a:ln w="0">
                    <a:solidFill>
                      <a:schemeClr val="accent3"/>
                    </a:solidFill>
                  </a:ln>
                  <a:solidFill>
                    <a:schemeClr val="accent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4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7C2059-8482-4988-AC65-E7D50507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r>
              <a:rPr lang="en-US" dirty="0"/>
              <a:t>Employment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E92AFF-AB28-4B1D-AD24-FA236ED8B7B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22AE48A-C2DD-4D85-BED0-D261DB59A55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842B6E28-D6A1-4E79-83B4-9141472452DB}"/>
              </a:ext>
            </a:extLst>
          </p:cNvPr>
          <p:cNvGraphicFramePr>
            <a:graphicFrameLocks/>
          </p:cNvGraphicFramePr>
          <p:nvPr/>
        </p:nvGraphicFramePr>
        <p:xfrm>
          <a:off x="6172200" y="4246562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11ED9A-FE30-4FAF-95E5-57525CDB1EFF}"/>
              </a:ext>
            </a:extLst>
          </p:cNvPr>
          <p:cNvSpPr txBox="1"/>
          <p:nvPr/>
        </p:nvSpPr>
        <p:spPr>
          <a:xfrm>
            <a:off x="980462" y="1052453"/>
            <a:ext cx="10278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2019-November 2021 Employment for Omaha MSA-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Seasonally Adjusted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Labeled points for November 2019, February 2020 and November 2021; Changes from February 2020 to November 2021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E6D93-D530-4FD5-95B0-4A2D0B25FC5F}"/>
              </a:ext>
            </a:extLst>
          </p:cNvPr>
          <p:cNvGrpSpPr/>
          <p:nvPr/>
        </p:nvGrpSpPr>
        <p:grpSpPr>
          <a:xfrm>
            <a:off x="3905250" y="4952484"/>
            <a:ext cx="1963578" cy="457200"/>
            <a:chOff x="3905250" y="4567476"/>
            <a:chExt cx="1963578" cy="4572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3A01C05-E982-464B-B131-8C53A237E93E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2F6450-BB92-4757-A379-DF26F1DC39DC}"/>
                </a:ext>
              </a:extLst>
            </p:cNvPr>
            <p:cNvSpPr txBox="1"/>
            <p:nvPr/>
          </p:nvSpPr>
          <p:spPr>
            <a:xfrm>
              <a:off x="4276725" y="461141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+0.4% (+2,000)</a:t>
              </a:r>
            </a:p>
          </p:txBody>
        </p:sp>
        <p:pic>
          <p:nvPicPr>
            <p:cNvPr id="18" name="Graphic 17" descr="Circle with left arrow with solid fill">
              <a:extLst>
                <a:ext uri="{FF2B5EF4-FFF2-40B4-BE49-F238E27FC236}">
                  <a16:creationId xmlns:a16="http://schemas.microsoft.com/office/drawing/2014/main" id="{5808208C-17E7-4ED2-890C-D06C87BD1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E66FD4-0C22-434E-A4D2-628572639F20}"/>
              </a:ext>
            </a:extLst>
          </p:cNvPr>
          <p:cNvGrpSpPr/>
          <p:nvPr/>
        </p:nvGrpSpPr>
        <p:grpSpPr>
          <a:xfrm>
            <a:off x="9267721" y="3493294"/>
            <a:ext cx="1963578" cy="457200"/>
            <a:chOff x="3905250" y="4567476"/>
            <a:chExt cx="1963578" cy="4572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6B70446-C4BE-4C44-A820-141A4049A0B4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D6BDEA-FAB1-4D8E-A88C-2B55DAC4B4F9}"/>
                </a:ext>
              </a:extLst>
            </p:cNvPr>
            <p:cNvSpPr txBox="1"/>
            <p:nvPr/>
          </p:nvSpPr>
          <p:spPr>
            <a:xfrm>
              <a:off x="4276725" y="461141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+1.6% (+1,000)</a:t>
              </a:r>
            </a:p>
          </p:txBody>
        </p:sp>
        <p:pic>
          <p:nvPicPr>
            <p:cNvPr id="25" name="Graphic 24" descr="Circle with left arrow with solid fill">
              <a:extLst>
                <a:ext uri="{FF2B5EF4-FFF2-40B4-BE49-F238E27FC236}">
                  <a16:creationId xmlns:a16="http://schemas.microsoft.com/office/drawing/2014/main" id="{5AE86E57-B377-4EEF-866E-376B531B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2F17F7B-B743-4E2E-A434-9296819A82F8}"/>
              </a:ext>
            </a:extLst>
          </p:cNvPr>
          <p:cNvGrpSpPr/>
          <p:nvPr/>
        </p:nvGrpSpPr>
        <p:grpSpPr>
          <a:xfrm>
            <a:off x="9267721" y="5862876"/>
            <a:ext cx="1963578" cy="457200"/>
            <a:chOff x="3905250" y="4567476"/>
            <a:chExt cx="1963578" cy="4572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0E59662-A3DB-44BD-A488-01346F3E6428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A40D9A-A29F-4E0A-871B-8B0C50B48DC4}"/>
                </a:ext>
              </a:extLst>
            </p:cNvPr>
            <p:cNvSpPr txBox="1"/>
            <p:nvPr/>
          </p:nvSpPr>
          <p:spPr>
            <a:xfrm>
              <a:off x="4276725" y="461141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+0.2% (+1,000)</a:t>
              </a:r>
            </a:p>
          </p:txBody>
        </p:sp>
        <p:pic>
          <p:nvPicPr>
            <p:cNvPr id="29" name="Graphic 28" descr="Circle with left arrow with solid fill">
              <a:extLst>
                <a:ext uri="{FF2B5EF4-FFF2-40B4-BE49-F238E27FC236}">
                  <a16:creationId xmlns:a16="http://schemas.microsoft.com/office/drawing/2014/main" id="{B732401A-EB80-4CAE-AE35-8B8645D31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28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C04C-01B7-480E-90BE-995B491C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22"/>
            <a:ext cx="10515600" cy="1325563"/>
          </a:xfrm>
        </p:spPr>
        <p:txBody>
          <a:bodyPr/>
          <a:lstStyle/>
          <a:p>
            <a:r>
              <a:rPr lang="en-US" dirty="0"/>
              <a:t>Not Back to February 2020 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A1035-67E4-48F7-90E5-FB84A7B47952}"/>
              </a:ext>
            </a:extLst>
          </p:cNvPr>
          <p:cNvSpPr txBox="1"/>
          <p:nvPr/>
        </p:nvSpPr>
        <p:spPr>
          <a:xfrm>
            <a:off x="980462" y="1052453"/>
            <a:ext cx="10278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2019-November 2021 Employment for Omaha MSA-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Seasonally Adjusted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Labeled points for November 2019, February 2020 and November 2021; Changes from February 2020 to November 2021</a:t>
            </a:r>
          </a:p>
        </p:txBody>
      </p: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8F26E3E0-3E5E-4269-8CAF-C171F99D7A75}"/>
              </a:ext>
            </a:extLst>
          </p:cNvPr>
          <p:cNvGraphicFramePr>
            <a:graphicFrameLocks/>
          </p:cNvGraphicFramePr>
          <p:nvPr/>
        </p:nvGraphicFramePr>
        <p:xfrm>
          <a:off x="912896" y="1828800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A52A0B6A-4EED-45B7-A4E6-9BBA7A5E3FEE}"/>
              </a:ext>
            </a:extLst>
          </p:cNvPr>
          <p:cNvGrpSpPr/>
          <p:nvPr/>
        </p:nvGrpSpPr>
        <p:grpSpPr>
          <a:xfrm>
            <a:off x="4026071" y="3489325"/>
            <a:ext cx="1924050" cy="457200"/>
            <a:chOff x="3905250" y="4567476"/>
            <a:chExt cx="1924050" cy="4572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283F2EC-1F30-4C15-912C-24C483E5CF99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5705EB-A266-4C4F-AA43-1E002BD327C1}"/>
                </a:ext>
              </a:extLst>
            </p:cNvPr>
            <p:cNvSpPr txBox="1"/>
            <p:nvPr/>
          </p:nvSpPr>
          <p:spPr>
            <a:xfrm>
              <a:off x="4276725" y="4611410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-5.8% (-600)</a:t>
              </a:r>
            </a:p>
          </p:txBody>
        </p:sp>
        <p:pic>
          <p:nvPicPr>
            <p:cNvPr id="26" name="Graphic 25" descr="Circle with left arrow with solid fill">
              <a:extLst>
                <a:ext uri="{FF2B5EF4-FFF2-40B4-BE49-F238E27FC236}">
                  <a16:creationId xmlns:a16="http://schemas.microsoft.com/office/drawing/2014/main" id="{F25D9D26-72B5-43AE-B48F-15C55E727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3905250" y="4567476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99BD5ED8-EFAE-4736-9CB7-E687357183A2}"/>
              </a:ext>
            </a:extLst>
          </p:cNvPr>
          <p:cNvGraphicFramePr>
            <a:graphicFrameLocks/>
          </p:cNvGraphicFramePr>
          <p:nvPr/>
        </p:nvGraphicFramePr>
        <p:xfrm>
          <a:off x="6172200" y="1831343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922CE-506A-4152-8B97-719DAC3575D9}"/>
              </a:ext>
            </a:extLst>
          </p:cNvPr>
          <p:cNvGrpSpPr/>
          <p:nvPr/>
        </p:nvGrpSpPr>
        <p:grpSpPr>
          <a:xfrm>
            <a:off x="9267721" y="3525206"/>
            <a:ext cx="1924050" cy="457200"/>
            <a:chOff x="3905250" y="4567476"/>
            <a:chExt cx="1924050" cy="4572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DEF589E-C74D-41D0-B20D-9FE841411928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852D76-4746-469B-ADDF-F5F176BC38C9}"/>
                </a:ext>
              </a:extLst>
            </p:cNvPr>
            <p:cNvSpPr txBox="1"/>
            <p:nvPr/>
          </p:nvSpPr>
          <p:spPr>
            <a:xfrm>
              <a:off x="4276725" y="4611410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-4.1% (-1,900)</a:t>
              </a:r>
            </a:p>
          </p:txBody>
        </p:sp>
        <p:pic>
          <p:nvPicPr>
            <p:cNvPr id="39" name="Graphic 38" descr="Circle with left arrow with solid fill">
              <a:extLst>
                <a:ext uri="{FF2B5EF4-FFF2-40B4-BE49-F238E27FC236}">
                  <a16:creationId xmlns:a16="http://schemas.microsoft.com/office/drawing/2014/main" id="{7CE2A6A5-364A-4F45-B09C-DC1FDCBA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3905250" y="4567476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41" name="Content Placeholder 5">
            <a:extLst>
              <a:ext uri="{FF2B5EF4-FFF2-40B4-BE49-F238E27FC236}">
                <a16:creationId xmlns:a16="http://schemas.microsoft.com/office/drawing/2014/main" id="{8B9F82E5-1657-4ADA-A5B2-B2C211FEEF56}"/>
              </a:ext>
            </a:extLst>
          </p:cNvPr>
          <p:cNvGraphicFramePr>
            <a:graphicFrameLocks/>
          </p:cNvGraphicFramePr>
          <p:nvPr/>
        </p:nvGraphicFramePr>
        <p:xfrm>
          <a:off x="906011" y="4136651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73BA3CB8-D7A1-4919-91DC-CD0F81ED4C4C}"/>
              </a:ext>
            </a:extLst>
          </p:cNvPr>
          <p:cNvGrpSpPr/>
          <p:nvPr/>
        </p:nvGrpSpPr>
        <p:grpSpPr>
          <a:xfrm>
            <a:off x="4028783" y="5760366"/>
            <a:ext cx="1924050" cy="457200"/>
            <a:chOff x="3905250" y="4567476"/>
            <a:chExt cx="1924050" cy="4572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F5AFC2A-E1EC-4DEB-ABE3-FDA5A9F1FA6C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D72F99-3853-4ACF-B4D4-919E6FF242D7}"/>
                </a:ext>
              </a:extLst>
            </p:cNvPr>
            <p:cNvSpPr txBox="1"/>
            <p:nvPr/>
          </p:nvSpPr>
          <p:spPr>
            <a:xfrm>
              <a:off x="4276725" y="4611410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-3.8% (-1,900)</a:t>
              </a:r>
            </a:p>
          </p:txBody>
        </p:sp>
        <p:pic>
          <p:nvPicPr>
            <p:cNvPr id="45" name="Graphic 44" descr="Circle with left arrow with solid fill">
              <a:extLst>
                <a:ext uri="{FF2B5EF4-FFF2-40B4-BE49-F238E27FC236}">
                  <a16:creationId xmlns:a16="http://schemas.microsoft.com/office/drawing/2014/main" id="{D2BA1379-30F5-4F88-861F-2A4B8126C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3905250" y="4567476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27" name="Content Placeholder 5">
            <a:extLst>
              <a:ext uri="{FF2B5EF4-FFF2-40B4-BE49-F238E27FC236}">
                <a16:creationId xmlns:a16="http://schemas.microsoft.com/office/drawing/2014/main" id="{913EDE58-FC70-40C0-ABE1-9D91FB2CCEEE}"/>
              </a:ext>
            </a:extLst>
          </p:cNvPr>
          <p:cNvGraphicFramePr>
            <a:graphicFrameLocks/>
          </p:cNvGraphicFramePr>
          <p:nvPr/>
        </p:nvGraphicFramePr>
        <p:xfrm>
          <a:off x="6172200" y="4139967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7F0DB201-8AD4-45A0-8226-BBCCCCB2D8DC}"/>
              </a:ext>
            </a:extLst>
          </p:cNvPr>
          <p:cNvGrpSpPr/>
          <p:nvPr/>
        </p:nvGrpSpPr>
        <p:grpSpPr>
          <a:xfrm>
            <a:off x="9283770" y="5838702"/>
            <a:ext cx="1924050" cy="457200"/>
            <a:chOff x="3905250" y="4567476"/>
            <a:chExt cx="1924050" cy="4572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1E0145F-2482-4631-B5FF-B2A121E1BC6E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757509-594A-47BC-8281-7253561EBC0D}"/>
                </a:ext>
              </a:extLst>
            </p:cNvPr>
            <p:cNvSpPr txBox="1"/>
            <p:nvPr/>
          </p:nvSpPr>
          <p:spPr>
            <a:xfrm>
              <a:off x="4276725" y="4611410"/>
              <a:ext cx="1502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-2.1% (-1,400)</a:t>
              </a:r>
            </a:p>
          </p:txBody>
        </p:sp>
        <p:pic>
          <p:nvPicPr>
            <p:cNvPr id="31" name="Graphic 30" descr="Circle with left arrow with solid fill">
              <a:extLst>
                <a:ext uri="{FF2B5EF4-FFF2-40B4-BE49-F238E27FC236}">
                  <a16:creationId xmlns:a16="http://schemas.microsoft.com/office/drawing/2014/main" id="{E2A8492A-B58F-4A40-8B46-240C813D9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3905250" y="4567476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77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C04C-01B7-480E-90BE-995B491C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r>
              <a:rPr lang="en-US" dirty="0"/>
              <a:t>Back to February 2020 levels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FE97829-9358-4EFA-B22C-50F3EAFC04A7}"/>
              </a:ext>
            </a:extLst>
          </p:cNvPr>
          <p:cNvGraphicFramePr>
            <a:graphicFrameLocks/>
          </p:cNvGraphicFramePr>
          <p:nvPr/>
        </p:nvGraphicFramePr>
        <p:xfrm>
          <a:off x="6163811" y="4150345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39B26E6-7414-4DB8-9931-17980A3D17DA}"/>
              </a:ext>
            </a:extLst>
          </p:cNvPr>
          <p:cNvSpPr txBox="1"/>
          <p:nvPr/>
        </p:nvSpPr>
        <p:spPr>
          <a:xfrm>
            <a:off x="980462" y="1052453"/>
            <a:ext cx="10278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2019-November 2021 Employment for Omaha MSA-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Seasonally Adjusted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Labeled points for November 2019, February 2020 and November 2021; Changes from February 2020 to November 2021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5540DA-9D7F-4AD7-BEF9-1924A89BA697}"/>
              </a:ext>
            </a:extLst>
          </p:cNvPr>
          <p:cNvGrpSpPr/>
          <p:nvPr/>
        </p:nvGrpSpPr>
        <p:grpSpPr>
          <a:xfrm>
            <a:off x="9259332" y="5793801"/>
            <a:ext cx="1963578" cy="457200"/>
            <a:chOff x="3905250" y="4567476"/>
            <a:chExt cx="1963578" cy="4572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695D6B2-1ED3-4726-8A9A-6B199B802801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61970-E65E-4C63-B2DF-EF924FE1A4D2}"/>
                </a:ext>
              </a:extLst>
            </p:cNvPr>
            <p:cNvSpPr txBox="1"/>
            <p:nvPr/>
          </p:nvSpPr>
          <p:spPr>
            <a:xfrm>
              <a:off x="4276725" y="461141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+1.8% (+1,300)</a:t>
              </a:r>
            </a:p>
          </p:txBody>
        </p:sp>
        <p:pic>
          <p:nvPicPr>
            <p:cNvPr id="21" name="Graphic 20" descr="Circle with left arrow with solid fill">
              <a:extLst>
                <a:ext uri="{FF2B5EF4-FFF2-40B4-BE49-F238E27FC236}">
                  <a16:creationId xmlns:a16="http://schemas.microsoft.com/office/drawing/2014/main" id="{2585F319-2C9C-4F0C-ABAE-CA9B981BD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31" name="Content Placeholder 5">
            <a:extLst>
              <a:ext uri="{FF2B5EF4-FFF2-40B4-BE49-F238E27FC236}">
                <a16:creationId xmlns:a16="http://schemas.microsoft.com/office/drawing/2014/main" id="{6BDB6B99-7694-4D3B-BABF-F1EB3EDD422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15200" y="4145319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22A21BDF-08DE-4077-99FD-A7B57B29CCCA}"/>
              </a:ext>
            </a:extLst>
          </p:cNvPr>
          <p:cNvGrpSpPr/>
          <p:nvPr/>
        </p:nvGrpSpPr>
        <p:grpSpPr>
          <a:xfrm>
            <a:off x="4009921" y="5839182"/>
            <a:ext cx="1924050" cy="457200"/>
            <a:chOff x="3905250" y="4567476"/>
            <a:chExt cx="1924050" cy="4572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438EBE5-F108-4B3D-81D8-A22CD37A264B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259FD2-DB54-439D-BC76-9589811263A7}"/>
                </a:ext>
              </a:extLst>
            </p:cNvPr>
            <p:cNvSpPr txBox="1"/>
            <p:nvPr/>
          </p:nvSpPr>
          <p:spPr>
            <a:xfrm>
              <a:off x="4276725" y="4611410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+0.5% (+100)</a:t>
              </a:r>
            </a:p>
          </p:txBody>
        </p:sp>
        <p:pic>
          <p:nvPicPr>
            <p:cNvPr id="35" name="Graphic 34" descr="Circle with left arrow with solid fill">
              <a:extLst>
                <a:ext uri="{FF2B5EF4-FFF2-40B4-BE49-F238E27FC236}">
                  <a16:creationId xmlns:a16="http://schemas.microsoft.com/office/drawing/2014/main" id="{A5B3995C-CF89-40F1-AC88-36AD49C8A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41" name="Content Placeholder 5">
            <a:extLst>
              <a:ext uri="{FF2B5EF4-FFF2-40B4-BE49-F238E27FC236}">
                <a16:creationId xmlns:a16="http://schemas.microsoft.com/office/drawing/2014/main" id="{DFA61948-ACC9-43D1-B8AF-E888B9F3CB70}"/>
              </a:ext>
            </a:extLst>
          </p:cNvPr>
          <p:cNvGraphicFramePr>
            <a:graphicFrameLocks/>
          </p:cNvGraphicFramePr>
          <p:nvPr/>
        </p:nvGraphicFramePr>
        <p:xfrm>
          <a:off x="6162062" y="1828800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53BEEB43-4CE4-43D6-9C8A-2225B49141A2}"/>
              </a:ext>
            </a:extLst>
          </p:cNvPr>
          <p:cNvGrpSpPr/>
          <p:nvPr/>
        </p:nvGrpSpPr>
        <p:grpSpPr>
          <a:xfrm>
            <a:off x="9257583" y="3528735"/>
            <a:ext cx="1924050" cy="457200"/>
            <a:chOff x="3905250" y="4567476"/>
            <a:chExt cx="1924050" cy="4572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EF74960-C51F-45D8-B62A-50FB27BDC1EC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A3BF1FD-022E-4F9F-A392-A97ED8AA9C3E}"/>
                </a:ext>
              </a:extLst>
            </p:cNvPr>
            <p:cNvSpPr txBox="1"/>
            <p:nvPr/>
          </p:nvSpPr>
          <p:spPr>
            <a:xfrm>
              <a:off x="4276725" y="4611410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+0.5% (+400)</a:t>
              </a:r>
            </a:p>
          </p:txBody>
        </p:sp>
        <p:pic>
          <p:nvPicPr>
            <p:cNvPr id="45" name="Graphic 44" descr="Circle with left arrow with solid fill">
              <a:extLst>
                <a:ext uri="{FF2B5EF4-FFF2-40B4-BE49-F238E27FC236}">
                  <a16:creationId xmlns:a16="http://schemas.microsoft.com/office/drawing/2014/main" id="{3BC06F70-DC96-4F55-9E9D-014201A64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  <p:graphicFrame>
        <p:nvGraphicFramePr>
          <p:cNvPr id="27" name="Content Placeholder 5">
            <a:extLst>
              <a:ext uri="{FF2B5EF4-FFF2-40B4-BE49-F238E27FC236}">
                <a16:creationId xmlns:a16="http://schemas.microsoft.com/office/drawing/2014/main" id="{0EE66E4C-BB79-4C26-AF84-B76794AAD29B}"/>
              </a:ext>
            </a:extLst>
          </p:cNvPr>
          <p:cNvGraphicFramePr>
            <a:graphicFrameLocks/>
          </p:cNvGraphicFramePr>
          <p:nvPr/>
        </p:nvGraphicFramePr>
        <p:xfrm>
          <a:off x="914400" y="1835456"/>
          <a:ext cx="5181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D529B140-1874-4C36-8B2A-9E3142DE5FE6}"/>
              </a:ext>
            </a:extLst>
          </p:cNvPr>
          <p:cNvGrpSpPr/>
          <p:nvPr/>
        </p:nvGrpSpPr>
        <p:grpSpPr>
          <a:xfrm>
            <a:off x="4069378" y="3505211"/>
            <a:ext cx="1924050" cy="457200"/>
            <a:chOff x="3905250" y="4567476"/>
            <a:chExt cx="1924050" cy="45720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E0D322A-FA43-43D4-954F-42E3B9542F04}"/>
                </a:ext>
              </a:extLst>
            </p:cNvPr>
            <p:cNvSpPr/>
            <p:nvPr/>
          </p:nvSpPr>
          <p:spPr>
            <a:xfrm>
              <a:off x="3905250" y="4567476"/>
              <a:ext cx="1924050" cy="4572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1312B2-131A-4828-9B42-6C20FF24C94B}"/>
                </a:ext>
              </a:extLst>
            </p:cNvPr>
            <p:cNvSpPr txBox="1"/>
            <p:nvPr/>
          </p:nvSpPr>
          <p:spPr>
            <a:xfrm>
              <a:off x="4276725" y="4611410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+0.3% (+100)</a:t>
              </a:r>
            </a:p>
          </p:txBody>
        </p:sp>
        <p:pic>
          <p:nvPicPr>
            <p:cNvPr id="36" name="Graphic 35" descr="Circle with left arrow with solid fill">
              <a:extLst>
                <a:ext uri="{FF2B5EF4-FFF2-40B4-BE49-F238E27FC236}">
                  <a16:creationId xmlns:a16="http://schemas.microsoft.com/office/drawing/2014/main" id="{23D18F0E-02E4-4E2E-8A58-AA3CA9CFA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3905250" y="4567476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082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280&quot;&gt;&lt;property id=&quot;20148&quot; value=&quot;5&quot;/&gt;&lt;property id=&quot;20300&quot; value=&quot;Slide 1 - &amp;quot;Title&amp;quot;&quot;/&gt;&lt;property id=&quot;20307&quot; value=&quot;286&quot;/&gt;&lt;/object&gt;&lt;object type=&quot;3&quot; unique_id=&quot;12975&quot;&gt;&lt;property id=&quot;20148&quot; value=&quot;5&quot;/&gt;&lt;property id=&quot;20300&quot; value=&quot;Slide 2&quot;/&gt;&lt;property id=&quot;20307&quot; value=&quot;323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NDOL Branding">
      <a:dk1>
        <a:sysClr val="windowText" lastClr="000000"/>
      </a:dk1>
      <a:lt1>
        <a:sysClr val="window" lastClr="FFFFFF"/>
      </a:lt1>
      <a:dk2>
        <a:srgbClr val="00607F"/>
      </a:dk2>
      <a:lt2>
        <a:srgbClr val="B9C8D3"/>
      </a:lt2>
      <a:accent1>
        <a:srgbClr val="FFC843"/>
      </a:accent1>
      <a:accent2>
        <a:srgbClr val="BABF33"/>
      </a:accent2>
      <a:accent3>
        <a:srgbClr val="BB1F53"/>
      </a:accent3>
      <a:accent4>
        <a:srgbClr val="B9C8D3"/>
      </a:accent4>
      <a:accent5>
        <a:srgbClr val="4D4D4F"/>
      </a:accent5>
      <a:accent6>
        <a:srgbClr val="4BACC6"/>
      </a:accent6>
      <a:hlink>
        <a:srgbClr val="00607F"/>
      </a:hlink>
      <a:folHlink>
        <a:srgbClr val="4D4D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DOL Branding">
      <a:dk1>
        <a:sysClr val="windowText" lastClr="000000"/>
      </a:dk1>
      <a:lt1>
        <a:sysClr val="window" lastClr="FFFFFF"/>
      </a:lt1>
      <a:dk2>
        <a:srgbClr val="00607F"/>
      </a:dk2>
      <a:lt2>
        <a:srgbClr val="B9C8D3"/>
      </a:lt2>
      <a:accent1>
        <a:srgbClr val="FFC843"/>
      </a:accent1>
      <a:accent2>
        <a:srgbClr val="BABF33"/>
      </a:accent2>
      <a:accent3>
        <a:srgbClr val="BB1F53"/>
      </a:accent3>
      <a:accent4>
        <a:srgbClr val="B9C8D3"/>
      </a:accent4>
      <a:accent5>
        <a:srgbClr val="4D4D4F"/>
      </a:accent5>
      <a:accent6>
        <a:srgbClr val="4BACC6"/>
      </a:accent6>
      <a:hlink>
        <a:srgbClr val="00607F"/>
      </a:hlink>
      <a:folHlink>
        <a:srgbClr val="4D4D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77A4C8A4BA214E990E1429F931B19F" ma:contentTypeVersion="0" ma:contentTypeDescription="Create a new document." ma:contentTypeScope="" ma:versionID="c692f658e7f9a7c8798eaea4470a0f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58672A-1C2C-40CF-9E6C-267FFCF8F4D2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FEC346-015E-496F-81D4-5DE0884A4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35B52A-1B08-474C-9500-D2802C484E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9684</TotalTime>
  <Words>704</Words>
  <Application>Microsoft Office PowerPoint</Application>
  <PresentationFormat>Widescreen</PresentationFormat>
  <Paragraphs>214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Montserrat</vt:lpstr>
      <vt:lpstr>Office Theme</vt:lpstr>
      <vt:lpstr>1_Office Theme</vt:lpstr>
      <vt:lpstr>Labor Market Information</vt:lpstr>
      <vt:lpstr>Advertised Job Openings-Omaha MSA</vt:lpstr>
      <vt:lpstr>Job Openings Details-Omaha MSA</vt:lpstr>
      <vt:lpstr>Unemployment Rates-MSA’s</vt:lpstr>
      <vt:lpstr>Labor Force, Employment, Unemployment</vt:lpstr>
      <vt:lpstr>Unemployment Rates</vt:lpstr>
      <vt:lpstr>Employment</vt:lpstr>
      <vt:lpstr>Not Back to February 2020 levels</vt:lpstr>
      <vt:lpstr>Back to February 2020 levels</vt:lpstr>
      <vt:lpstr>Back to February 2020 levels</vt:lpstr>
      <vt:lpstr>Median Hourly Wages by County</vt:lpstr>
      <vt:lpstr>January 2022 Topics</vt:lpstr>
      <vt:lpstr>Updated Unemployment Insurance Claims Dashboards</vt:lpstr>
      <vt:lpstr>Contact</vt:lpstr>
    </vt:vector>
  </TitlesOfParts>
  <Company>Nebraska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Registration – Home Page</dc:title>
  <dc:creator>Bhatt, Jwalant</dc:creator>
  <cp:lastModifiedBy>Meyer, Jodie</cp:lastModifiedBy>
  <cp:revision>280</cp:revision>
  <dcterms:created xsi:type="dcterms:W3CDTF">2018-02-07T16:31:44Z</dcterms:created>
  <dcterms:modified xsi:type="dcterms:W3CDTF">2022-01-19T22:11:04Z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0x010100D577A4C8A4BA214E990E1429F931B19F</vt:lpwstr>
  </property>
</Properties>
</file>