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33"/>
  </p:notesMasterIdLst>
  <p:sldIdLst>
    <p:sldId id="286" r:id="rId3"/>
    <p:sldId id="547" r:id="rId4"/>
    <p:sldId id="545" r:id="rId5"/>
    <p:sldId id="359" r:id="rId6"/>
    <p:sldId id="542" r:id="rId7"/>
    <p:sldId id="397" r:id="rId8"/>
    <p:sldId id="390" r:id="rId9"/>
    <p:sldId id="549" r:id="rId10"/>
    <p:sldId id="540" r:id="rId11"/>
    <p:sldId id="541" r:id="rId12"/>
    <p:sldId id="552" r:id="rId13"/>
    <p:sldId id="553" r:id="rId14"/>
    <p:sldId id="555" r:id="rId15"/>
    <p:sldId id="556" r:id="rId16"/>
    <p:sldId id="557" r:id="rId17"/>
    <p:sldId id="558" r:id="rId18"/>
    <p:sldId id="559" r:id="rId19"/>
    <p:sldId id="560" r:id="rId20"/>
    <p:sldId id="569" r:id="rId21"/>
    <p:sldId id="561" r:id="rId22"/>
    <p:sldId id="562" r:id="rId23"/>
    <p:sldId id="563" r:id="rId24"/>
    <p:sldId id="564" r:id="rId25"/>
    <p:sldId id="565" r:id="rId26"/>
    <p:sldId id="566" r:id="rId27"/>
    <p:sldId id="567" r:id="rId28"/>
    <p:sldId id="568" r:id="rId29"/>
    <p:sldId id="554" r:id="rId30"/>
    <p:sldId id="546" r:id="rId31"/>
    <p:sldId id="55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64A"/>
    <a:srgbClr val="BABF33"/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0247" autoAdjust="0"/>
  </p:normalViewPr>
  <p:slideViewPr>
    <p:cSldViewPr snapToGrid="0">
      <p:cViewPr varScale="1">
        <p:scale>
          <a:sx n="103" d="100"/>
          <a:sy n="103" d="100"/>
        </p:scale>
        <p:origin x="9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 Hourly Wage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918-43E7-931F-62FDE81FC5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minus"/>
            <c:errValType val="percentage"/>
            <c:noEndCap val="1"/>
            <c:val val="10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oval" w="lg" len="lg"/>
              </a:ln>
              <a:effectLst/>
            </c:spPr>
          </c:errBars>
          <c:cat>
            <c:strRef>
              <c:f>Sheet1!$A$2:$A$24</c:f>
              <c:strCache>
                <c:ptCount val="23"/>
                <c:pt idx="0">
                  <c:v>Management</c:v>
                </c:pt>
                <c:pt idx="1">
                  <c:v>Healthcare Practitioners &amp; Technical</c:v>
                </c:pt>
                <c:pt idx="2">
                  <c:v>Legal</c:v>
                </c:pt>
                <c:pt idx="3">
                  <c:v>Computer &amp; Mathematical</c:v>
                </c:pt>
                <c:pt idx="4">
                  <c:v>Architecture &amp; Engineering</c:v>
                </c:pt>
                <c:pt idx="5">
                  <c:v>Business &amp; Financial Operations</c:v>
                </c:pt>
                <c:pt idx="6">
                  <c:v>Life, Physical, &amp; Social Science</c:v>
                </c:pt>
                <c:pt idx="7">
                  <c:v>Educational Instruction &amp; Library</c:v>
                </c:pt>
                <c:pt idx="8">
                  <c:v>Protective Service</c:v>
                </c:pt>
                <c:pt idx="9">
                  <c:v>Total all occupations</c:v>
                </c:pt>
                <c:pt idx="10">
                  <c:v>Arts, Design, Entertainment, Sports, &amp; Media</c:v>
                </c:pt>
                <c:pt idx="11">
                  <c:v>Construction &amp; Extraction</c:v>
                </c:pt>
                <c:pt idx="12">
                  <c:v>Installation, Maintenance, &amp; Repair</c:v>
                </c:pt>
                <c:pt idx="13">
                  <c:v>Community &amp; Social Service</c:v>
                </c:pt>
                <c:pt idx="14">
                  <c:v>Sales &amp; Related</c:v>
                </c:pt>
                <c:pt idx="15">
                  <c:v>Transportation &amp; Material Moving</c:v>
                </c:pt>
                <c:pt idx="16">
                  <c:v>Office &amp; Administrative Support</c:v>
                </c:pt>
                <c:pt idx="17">
                  <c:v>Production</c:v>
                </c:pt>
                <c:pt idx="18">
                  <c:v>Farming, Fishing, &amp; Forestry</c:v>
                </c:pt>
                <c:pt idx="19">
                  <c:v>Healthcare Support</c:v>
                </c:pt>
                <c:pt idx="20">
                  <c:v>Building &amp; Grounds Cleaning &amp; Maintenance</c:v>
                </c:pt>
                <c:pt idx="21">
                  <c:v>Personal Care &amp; Service</c:v>
                </c:pt>
                <c:pt idx="22">
                  <c:v>Food Preparation &amp; Serving Related</c:v>
                </c:pt>
              </c:strCache>
            </c:strRef>
          </c:cat>
          <c:val>
            <c:numRef>
              <c:f>Sheet1!$B$2:$B$24</c:f>
              <c:numCache>
                <c:formatCode>"$"#,##0.00</c:formatCode>
                <c:ptCount val="23"/>
                <c:pt idx="0">
                  <c:v>54.03</c:v>
                </c:pt>
                <c:pt idx="1">
                  <c:v>48.79</c:v>
                </c:pt>
                <c:pt idx="2">
                  <c:v>45.55</c:v>
                </c:pt>
                <c:pt idx="3">
                  <c:v>42.83</c:v>
                </c:pt>
                <c:pt idx="4">
                  <c:v>40.49</c:v>
                </c:pt>
                <c:pt idx="5">
                  <c:v>36.479999999999997</c:v>
                </c:pt>
                <c:pt idx="6">
                  <c:v>33.86</c:v>
                </c:pt>
                <c:pt idx="7">
                  <c:v>29.24</c:v>
                </c:pt>
                <c:pt idx="8">
                  <c:v>28.32</c:v>
                </c:pt>
                <c:pt idx="9">
                  <c:v>27.93</c:v>
                </c:pt>
                <c:pt idx="10">
                  <c:v>25.89</c:v>
                </c:pt>
                <c:pt idx="11">
                  <c:v>25.74</c:v>
                </c:pt>
                <c:pt idx="12">
                  <c:v>25.68</c:v>
                </c:pt>
                <c:pt idx="13">
                  <c:v>24.58</c:v>
                </c:pt>
                <c:pt idx="14">
                  <c:v>22.74</c:v>
                </c:pt>
                <c:pt idx="15">
                  <c:v>21.62</c:v>
                </c:pt>
                <c:pt idx="16">
                  <c:v>20.93</c:v>
                </c:pt>
                <c:pt idx="17">
                  <c:v>20.92</c:v>
                </c:pt>
                <c:pt idx="18">
                  <c:v>19.64</c:v>
                </c:pt>
                <c:pt idx="19">
                  <c:v>17.47</c:v>
                </c:pt>
                <c:pt idx="20">
                  <c:v>16.899999999999999</c:v>
                </c:pt>
                <c:pt idx="21">
                  <c:v>16.260000000000002</c:v>
                </c:pt>
                <c:pt idx="22">
                  <c:v>14.4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18-43E7-931F-62FDE81FC5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16252847"/>
        <c:axId val="1016264079"/>
      </c:barChart>
      <c:catAx>
        <c:axId val="10162528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6264079"/>
        <c:crosses val="autoZero"/>
        <c:auto val="1"/>
        <c:lblAlgn val="ctr"/>
        <c:lblOffset val="100"/>
        <c:noMultiLvlLbl val="0"/>
      </c:catAx>
      <c:valAx>
        <c:axId val="1016264079"/>
        <c:scaling>
          <c:orientation val="minMax"/>
        </c:scaling>
        <c:delete val="1"/>
        <c:axPos val="b"/>
        <c:numFmt formatCode="&quot;$&quot;#,##0.00" sourceLinked="1"/>
        <c:majorTickMark val="none"/>
        <c:minorTickMark val="none"/>
        <c:tickLblPos val="nextTo"/>
        <c:crossAx val="10162528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'Entry Experienced'!$A$4</c:f>
              <c:strCache>
                <c:ptCount val="1"/>
                <c:pt idx="0">
                  <c:v>Sandhills Region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A19A7A2F-7E8D-4704-92D5-A21EEF3CE03E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, </a:t>
                    </a:r>
                    <a:fld id="{F19D11EC-C92F-4946-9F16-30CB8959CA95}" type="SERIESNAME">
                      <a:rPr lang="en-US" baseline="0" dirty="0"/>
                      <a:pPr/>
                      <a:t>[SERIES NAME]</a:t>
                    </a:fld>
                    <a:endParaRPr lang="en-US" baseline="0" dirty="0"/>
                  </a:p>
                </c:rich>
              </c:tx>
              <c:dLblPos val="l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8F4D-43B1-8168-B4FF4AA8393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4386D63-4C52-45C4-8947-CDC1336382B1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8F4D-43B1-8168-B4FF4AA839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'Entry Experienced'!$B$3:$C$3</c:f>
              <c:strCache>
                <c:ptCount val="2"/>
                <c:pt idx="0">
                  <c:v>Hourly Entry Wage</c:v>
                </c:pt>
                <c:pt idx="1">
                  <c:v>Hourly Experienced Wage</c:v>
                </c:pt>
              </c:strCache>
            </c:strRef>
          </c:cat>
          <c:val>
            <c:numRef>
              <c:f>'Entry Experienced'!$B$4:$C$4</c:f>
              <c:numCache>
                <c:formatCode>General</c:formatCode>
                <c:ptCount val="2"/>
                <c:pt idx="0">
                  <c:v>10</c:v>
                </c:pt>
                <c:pt idx="1">
                  <c:v>11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'Entry Experienced'!$D$4:$E$4</c15:f>
                <c15:dlblRangeCache>
                  <c:ptCount val="2"/>
                  <c:pt idx="0">
                    <c:v>$12.55</c:v>
                  </c:pt>
                  <c:pt idx="1">
                    <c:v>$27.38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2-8F4D-43B1-8168-B4FF4AA8393D}"/>
            </c:ext>
          </c:extLst>
        </c:ser>
        <c:ser>
          <c:idx val="1"/>
          <c:order val="1"/>
          <c:tx>
            <c:strRef>
              <c:f>'Entry Experienced'!$A$5</c:f>
              <c:strCache>
                <c:ptCount val="1"/>
                <c:pt idx="0">
                  <c:v>Mid-Plains Region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  <a:prstDash val="sysDash"/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71B4CC7F-0334-4692-8834-FEB95D7E498B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, </a:t>
                    </a:r>
                    <a:fld id="{3EBCAC9E-0E8D-4A12-8D6C-881A08FCE134}" type="SERIESNAME">
                      <a:rPr lang="en-US" baseline="0" dirty="0"/>
                      <a:pPr/>
                      <a:t>[SERIES NAME]</a:t>
                    </a:fld>
                    <a:endParaRPr lang="en-US" baseline="0" dirty="0"/>
                  </a:p>
                </c:rich>
              </c:tx>
              <c:dLblPos val="l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8F4D-43B1-8168-B4FF4AA8393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04C050F-E4D0-4C1F-B4B2-F526529941B4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8F4D-43B1-8168-B4FF4AA839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'Entry Experienced'!$B$3:$C$3</c:f>
              <c:strCache>
                <c:ptCount val="2"/>
                <c:pt idx="0">
                  <c:v>Hourly Entry Wage</c:v>
                </c:pt>
                <c:pt idx="1">
                  <c:v>Hourly Experienced Wage</c:v>
                </c:pt>
              </c:strCache>
            </c:strRef>
          </c:cat>
          <c:val>
            <c:numRef>
              <c:f>'Entry Experienced'!$B$5:$C$5</c:f>
              <c:numCache>
                <c:formatCode>General</c:formatCode>
                <c:ptCount val="2"/>
                <c:pt idx="0">
                  <c:v>9</c:v>
                </c:pt>
                <c:pt idx="1">
                  <c:v>10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'Entry Experienced'!$D$5:$E$5</c15:f>
                <c15:dlblRangeCache>
                  <c:ptCount val="2"/>
                  <c:pt idx="0">
                    <c:v>$12.79</c:v>
                  </c:pt>
                  <c:pt idx="1">
                    <c:v>$27.39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8F4D-43B1-8168-B4FF4AA8393D}"/>
            </c:ext>
          </c:extLst>
        </c:ser>
        <c:ser>
          <c:idx val="2"/>
          <c:order val="2"/>
          <c:tx>
            <c:strRef>
              <c:f>'Entry Experienced'!$A$6</c:f>
              <c:strCache>
                <c:ptCount val="1"/>
                <c:pt idx="0">
                  <c:v>Panhandle Region</c:v>
                </c:pt>
              </c:strCache>
            </c:strRef>
          </c:tx>
          <c:spPr>
            <a:ln w="28575" cap="rnd">
              <a:solidFill>
                <a:srgbClr val="C2C64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2C64A"/>
              </a:solidFill>
              <a:ln w="9525">
                <a:solidFill>
                  <a:srgbClr val="C2C64A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B3B8C20E-1268-4269-909E-3A6189FCA5B2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, </a:t>
                    </a:r>
                    <a:fld id="{814930E4-A7C6-40DF-98B1-150445DCFDFC}" type="SERIESNAME">
                      <a:rPr lang="en-US" baseline="0" dirty="0"/>
                      <a:pPr/>
                      <a:t>[SERIES NAME]</a:t>
                    </a:fld>
                    <a:endParaRPr lang="en-US" baseline="0" dirty="0"/>
                  </a:p>
                </c:rich>
              </c:tx>
              <c:dLblPos val="l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8F4D-43B1-8168-B4FF4AA8393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C285CCA-8A92-4F6A-8630-494A1D987489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8F4D-43B1-8168-B4FF4AA839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'Entry Experienced'!$B$3:$C$3</c:f>
              <c:strCache>
                <c:ptCount val="2"/>
                <c:pt idx="0">
                  <c:v>Hourly Entry Wage</c:v>
                </c:pt>
                <c:pt idx="1">
                  <c:v>Hourly Experienced Wage</c:v>
                </c:pt>
              </c:strCache>
            </c:strRef>
          </c:cat>
          <c:val>
            <c:numRef>
              <c:f>'Entry Experienced'!$B$6:$C$6</c:f>
              <c:numCache>
                <c:formatCode>General</c:formatCode>
                <c:ptCount val="2"/>
                <c:pt idx="0">
                  <c:v>11</c:v>
                </c:pt>
                <c:pt idx="1">
                  <c:v>9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'Entry Experienced'!$D$6:$E$6</c15:f>
                <c15:dlblRangeCache>
                  <c:ptCount val="2"/>
                  <c:pt idx="0">
                    <c:v>$12.53</c:v>
                  </c:pt>
                  <c:pt idx="1">
                    <c:v>$27.45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8F4D-43B1-8168-B4FF4AA8393D}"/>
            </c:ext>
          </c:extLst>
        </c:ser>
        <c:ser>
          <c:idx val="3"/>
          <c:order val="3"/>
          <c:tx>
            <c:strRef>
              <c:f>'Entry Experienced'!$A$7</c:f>
              <c:strCache>
                <c:ptCount val="1"/>
                <c:pt idx="0">
                  <c:v>Northeast Region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353F7F11-E507-4216-AE14-B7536E5DBA8E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, </a:t>
                    </a:r>
                    <a:fld id="{D458438A-10DC-4544-8AF6-3E0003FF557E}" type="SERIESNAME">
                      <a:rPr lang="en-US" baseline="0" dirty="0"/>
                      <a:pPr/>
                      <a:t>[SERIES NAME]</a:t>
                    </a:fld>
                    <a:endParaRPr lang="en-US" baseline="0" dirty="0"/>
                  </a:p>
                </c:rich>
              </c:tx>
              <c:dLblPos val="l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8F4D-43B1-8168-B4FF4AA8393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F5F114B-1875-411E-AF49-D84D42646A5C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8F4D-43B1-8168-B4FF4AA839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'Entry Experienced'!$B$3:$C$3</c:f>
              <c:strCache>
                <c:ptCount val="2"/>
                <c:pt idx="0">
                  <c:v>Hourly Entry Wage</c:v>
                </c:pt>
                <c:pt idx="1">
                  <c:v>Hourly Experienced Wage</c:v>
                </c:pt>
              </c:strCache>
            </c:strRef>
          </c:cat>
          <c:val>
            <c:numRef>
              <c:f>'Entry Experienced'!$B$7:$C$7</c:f>
              <c:numCache>
                <c:formatCode>General</c:formatCode>
                <c:ptCount val="2"/>
                <c:pt idx="0">
                  <c:v>6</c:v>
                </c:pt>
                <c:pt idx="1">
                  <c:v>8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'Entry Experienced'!$D$7:$E$7</c15:f>
                <c15:dlblRangeCache>
                  <c:ptCount val="2"/>
                  <c:pt idx="0">
                    <c:v>$13.21</c:v>
                  </c:pt>
                  <c:pt idx="1">
                    <c:v>$28.37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8F4D-43B1-8168-B4FF4AA8393D}"/>
            </c:ext>
          </c:extLst>
        </c:ser>
        <c:ser>
          <c:idx val="4"/>
          <c:order val="4"/>
          <c:tx>
            <c:strRef>
              <c:f>'Entry Experienced'!$A$8</c:f>
              <c:strCache>
                <c:ptCount val="1"/>
                <c:pt idx="0">
                  <c:v>Southeast Region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7F4FF137-2943-4FA9-92E5-8280B20124A5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, </a:t>
                    </a:r>
                    <a:fld id="{A2A90E60-D67F-49D0-8306-CA8DD0939534}" type="SERIESNAME">
                      <a:rPr lang="en-US" baseline="0" dirty="0"/>
                      <a:pPr/>
                      <a:t>[SERIES NAME]</a:t>
                    </a:fld>
                    <a:endParaRPr lang="en-US" baseline="0" dirty="0"/>
                  </a:p>
                </c:rich>
              </c:tx>
              <c:dLblPos val="l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8F4D-43B1-8168-B4FF4AA8393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3F6C1FF-56EE-4AA0-B248-FDAF3577BA43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8F4D-43B1-8168-B4FF4AA839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'Entry Experienced'!$B$3:$C$3</c:f>
              <c:strCache>
                <c:ptCount val="2"/>
                <c:pt idx="0">
                  <c:v>Hourly Entry Wage</c:v>
                </c:pt>
                <c:pt idx="1">
                  <c:v>Hourly Experienced Wage</c:v>
                </c:pt>
              </c:strCache>
            </c:strRef>
          </c:cat>
          <c:val>
            <c:numRef>
              <c:f>'Entry Experienced'!$B$8:$C$8</c:f>
              <c:numCache>
                <c:formatCode>General</c:formatCode>
                <c:ptCount val="2"/>
                <c:pt idx="0">
                  <c:v>7</c:v>
                </c:pt>
                <c:pt idx="1">
                  <c:v>7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'Entry Experienced'!$D$8:$E$8</c15:f>
                <c15:dlblRangeCache>
                  <c:ptCount val="2"/>
                  <c:pt idx="0">
                    <c:v>$12.98</c:v>
                  </c:pt>
                  <c:pt idx="1">
                    <c:v>$28.45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E-8F4D-43B1-8168-B4FF4AA8393D}"/>
            </c:ext>
          </c:extLst>
        </c:ser>
        <c:ser>
          <c:idx val="5"/>
          <c:order val="5"/>
          <c:tx>
            <c:strRef>
              <c:f>'Entry Experienced'!$A$9</c:f>
              <c:strCache>
                <c:ptCount val="1"/>
                <c:pt idx="0">
                  <c:v>Central Region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37986E09-F7AE-4371-A449-E92D3E4F53F5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, </a:t>
                    </a:r>
                    <a:fld id="{0468C759-3348-4C67-B3EA-34A1FFF912FF}" type="SERIESNAME">
                      <a:rPr lang="en-US" baseline="0" dirty="0"/>
                      <a:pPr/>
                      <a:t>[SERIES NAME]</a:t>
                    </a:fld>
                    <a:endParaRPr lang="en-US" baseline="0" dirty="0"/>
                  </a:p>
                </c:rich>
              </c:tx>
              <c:dLblPos val="l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8F4D-43B1-8168-B4FF4AA8393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0E309B1-A377-4F54-AEE1-47D4593A5F05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8F4D-43B1-8168-B4FF4AA839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'Entry Experienced'!$B$3:$C$3</c:f>
              <c:strCache>
                <c:ptCount val="2"/>
                <c:pt idx="0">
                  <c:v>Hourly Entry Wage</c:v>
                </c:pt>
                <c:pt idx="1">
                  <c:v>Hourly Experienced Wage</c:v>
                </c:pt>
              </c:strCache>
            </c:strRef>
          </c:cat>
          <c:val>
            <c:numRef>
              <c:f>'Entry Experienced'!$B$9:$C$9</c:f>
              <c:numCache>
                <c:formatCode>General</c:formatCode>
                <c:ptCount val="2"/>
                <c:pt idx="0">
                  <c:v>8</c:v>
                </c:pt>
                <c:pt idx="1">
                  <c:v>6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'Entry Experienced'!$D$9:$E$9</c15:f>
                <c15:dlblRangeCache>
                  <c:ptCount val="2"/>
                  <c:pt idx="0">
                    <c:v>$12.82</c:v>
                  </c:pt>
                  <c:pt idx="1">
                    <c:v>$28.85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8F4D-43B1-8168-B4FF4AA8393D}"/>
            </c:ext>
          </c:extLst>
        </c:ser>
        <c:ser>
          <c:idx val="6"/>
          <c:order val="6"/>
          <c:tx>
            <c:strRef>
              <c:f>'Entry Experienced'!$A$10</c:f>
              <c:strCache>
                <c:ptCount val="1"/>
                <c:pt idx="0">
                  <c:v>Grand Island MSA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F2A68447-168C-4877-B568-9AE2DB47446C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, </a:t>
                    </a:r>
                    <a:fld id="{A781F3C9-1053-4E4D-A4A2-47FE5B03A60C}" type="SERIESNAME">
                      <a:rPr lang="en-US" baseline="0" dirty="0"/>
                      <a:pPr/>
                      <a:t>[SERIES NAME]</a:t>
                    </a:fld>
                    <a:endParaRPr lang="en-US" baseline="0" dirty="0"/>
                  </a:p>
                </c:rich>
              </c:tx>
              <c:dLblPos val="l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8F4D-43B1-8168-B4FF4AA8393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F30FBAE-94BC-42F5-A410-CC3841B6AED2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8F4D-43B1-8168-B4FF4AA839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'Entry Experienced'!$B$3:$C$3</c:f>
              <c:strCache>
                <c:ptCount val="2"/>
                <c:pt idx="0">
                  <c:v>Hourly Entry Wage</c:v>
                </c:pt>
                <c:pt idx="1">
                  <c:v>Hourly Experienced Wage</c:v>
                </c:pt>
              </c:strCache>
            </c:strRef>
          </c:cat>
          <c:val>
            <c:numRef>
              <c:f>'Entry Experienced'!$B$10:$C$10</c:f>
              <c:numCache>
                <c:formatCode>General</c:formatCode>
                <c:ptCount val="2"/>
                <c:pt idx="0">
                  <c:v>4</c:v>
                </c:pt>
                <c:pt idx="1">
                  <c:v>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'Entry Experienced'!$D$10:$E$10</c15:f>
                <c15:dlblRangeCache>
                  <c:ptCount val="2"/>
                  <c:pt idx="0">
                    <c:v>$13.31</c:v>
                  </c:pt>
                  <c:pt idx="1">
                    <c:v>$29.37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4-8F4D-43B1-8168-B4FF4AA8393D}"/>
            </c:ext>
          </c:extLst>
        </c:ser>
        <c:ser>
          <c:idx val="7"/>
          <c:order val="7"/>
          <c:tx>
            <c:strRef>
              <c:f>'Entry Experienced'!$A$11</c:f>
              <c:strCache>
                <c:ptCount val="1"/>
                <c:pt idx="0">
                  <c:v>Sioux City MSA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72ED2FFC-6C21-4D8D-890E-268E4626694D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, </a:t>
                    </a:r>
                    <a:fld id="{C8E3E19A-C979-4269-889A-801D3D32B6AE}" type="SERIESNAME">
                      <a:rPr lang="en-US" baseline="0" dirty="0"/>
                      <a:pPr/>
                      <a:t>[SERIES NAME]</a:t>
                    </a:fld>
                    <a:endParaRPr lang="en-US" baseline="0" dirty="0"/>
                  </a:p>
                </c:rich>
              </c:tx>
              <c:dLblPos val="l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8F4D-43B1-8168-B4FF4AA8393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186E43D-EF74-44DD-944C-9D822EC65348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8F4D-43B1-8168-B4FF4AA839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'Entry Experienced'!$B$3:$C$3</c:f>
              <c:strCache>
                <c:ptCount val="2"/>
                <c:pt idx="0">
                  <c:v>Hourly Entry Wage</c:v>
                </c:pt>
                <c:pt idx="1">
                  <c:v>Hourly Experienced Wage</c:v>
                </c:pt>
              </c:strCache>
            </c:strRef>
          </c:cat>
          <c:val>
            <c:numRef>
              <c:f>'Entry Experienced'!$B$11:$C$11</c:f>
              <c:numCache>
                <c:formatCode>General</c:formatCode>
                <c:ptCount val="2"/>
                <c:pt idx="0">
                  <c:v>5</c:v>
                </c:pt>
                <c:pt idx="1">
                  <c:v>4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'Entry Experienced'!$D$11:$E$11</c15:f>
                <c15:dlblRangeCache>
                  <c:ptCount val="2"/>
                  <c:pt idx="0">
                    <c:v>$13.25</c:v>
                  </c:pt>
                  <c:pt idx="1">
                    <c:v>$29.62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7-8F4D-43B1-8168-B4FF4AA8393D}"/>
            </c:ext>
          </c:extLst>
        </c:ser>
        <c:ser>
          <c:idx val="8"/>
          <c:order val="8"/>
          <c:tx>
            <c:strRef>
              <c:f>'Entry Experienced'!$A$12</c:f>
              <c:strCache>
                <c:ptCount val="1"/>
                <c:pt idx="0">
                  <c:v>Lincoln MSA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979CA925-DDE1-443E-B0A0-2253E5A5A743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, </a:t>
                    </a:r>
                    <a:fld id="{6129786D-63FE-46A9-B0A6-8C4C79E30E2B}" type="SERIESNAME">
                      <a:rPr lang="en-US" baseline="0" dirty="0"/>
                      <a:pPr/>
                      <a:t>[SERIES NAME]</a:t>
                    </a:fld>
                    <a:endParaRPr lang="en-US" baseline="0" dirty="0"/>
                  </a:p>
                </c:rich>
              </c:tx>
              <c:dLblPos val="l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8F4D-43B1-8168-B4FF4AA8393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CF0A5B9-5463-4006-9A7A-EB83C1274C45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8F4D-43B1-8168-B4FF4AA839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'Entry Experienced'!$B$3:$C$3</c:f>
              <c:strCache>
                <c:ptCount val="2"/>
                <c:pt idx="0">
                  <c:v>Hourly Entry Wage</c:v>
                </c:pt>
                <c:pt idx="1">
                  <c:v>Hourly Experienced Wage</c:v>
                </c:pt>
              </c:strCache>
            </c:strRef>
          </c:cat>
          <c:val>
            <c:numRef>
              <c:f>'Entry Experienced'!$B$12:$C$12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'Entry Experienced'!$D$12:$E$12</c15:f>
                <c15:dlblRangeCache>
                  <c:ptCount val="2"/>
                  <c:pt idx="0">
                    <c:v>$13.36</c:v>
                  </c:pt>
                  <c:pt idx="1">
                    <c:v>$32.93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8F4D-43B1-8168-B4FF4AA8393D}"/>
            </c:ext>
          </c:extLst>
        </c:ser>
        <c:ser>
          <c:idx val="9"/>
          <c:order val="9"/>
          <c:tx>
            <c:strRef>
              <c:f>'Entry Experienced'!$A$13</c:f>
              <c:strCache>
                <c:ptCount val="1"/>
                <c:pt idx="0">
                  <c:v>Nebraska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292D1E1E-8F60-4719-BCDF-CCCDDFED4D22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, </a:t>
                    </a:r>
                    <a:fld id="{DFF1D86C-F3EE-484E-BE8A-70DA10D3F4A9}" type="SERIESNAME">
                      <a:rPr lang="en-US" baseline="0" dirty="0"/>
                      <a:pPr/>
                      <a:t>[SERIES NAME]</a:t>
                    </a:fld>
                    <a:endParaRPr lang="en-US" baseline="0" dirty="0"/>
                  </a:p>
                </c:rich>
              </c:tx>
              <c:dLblPos val="l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8F4D-43B1-8168-B4FF4AA8393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555EC52-7E23-451A-A046-F3F37B71E852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8F4D-43B1-8168-B4FF4AA839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'Entry Experienced'!$B$3:$C$3</c:f>
              <c:strCache>
                <c:ptCount val="2"/>
                <c:pt idx="0">
                  <c:v>Hourly Entry Wage</c:v>
                </c:pt>
                <c:pt idx="1">
                  <c:v>Hourly Experienced Wage</c:v>
                </c:pt>
              </c:strCache>
            </c:strRef>
          </c:cat>
          <c:val>
            <c:numRef>
              <c:f>'Entry Experienced'!$B$13:$C$13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'Entry Experienced'!$D$13:$E$13</c15:f>
                <c15:dlblRangeCache>
                  <c:ptCount val="2"/>
                  <c:pt idx="0">
                    <c:v>$13.44</c:v>
                  </c:pt>
                  <c:pt idx="1">
                    <c:v>$33.00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D-8F4D-43B1-8168-B4FF4AA8393D}"/>
            </c:ext>
          </c:extLst>
        </c:ser>
        <c:ser>
          <c:idx val="10"/>
          <c:order val="10"/>
          <c:tx>
            <c:strRef>
              <c:f>'Entry Experienced'!$A$14</c:f>
              <c:strCache>
                <c:ptCount val="1"/>
                <c:pt idx="0">
                  <c:v>Omaha MSA</c:v>
                </c:pt>
              </c:strCache>
            </c:strRef>
          </c:tx>
          <c:spPr>
            <a:ln w="5080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280046C6-1A42-429F-ADB2-AEBC0D37C10C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, </a:t>
                    </a:r>
                    <a:fld id="{C1EAA45D-FE93-446A-B757-3BB8F3F3FDE7}" type="SERIESNAME">
                      <a:rPr lang="en-US" baseline="0" dirty="0"/>
                      <a:pPr/>
                      <a:t>[SERIES NAME]</a:t>
                    </a:fld>
                    <a:endParaRPr lang="en-US" baseline="0" dirty="0"/>
                  </a:p>
                </c:rich>
              </c:tx>
              <c:dLblPos val="l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8F4D-43B1-8168-B4FF4AA8393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ED97EDC-AFBB-4397-9944-082DF57652FD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8F4D-43B1-8168-B4FF4AA839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'Entry Experienced'!$B$3:$C$3</c:f>
              <c:strCache>
                <c:ptCount val="2"/>
                <c:pt idx="0">
                  <c:v>Hourly Entry Wage</c:v>
                </c:pt>
                <c:pt idx="1">
                  <c:v>Hourly Experienced Wage</c:v>
                </c:pt>
              </c:strCache>
            </c:strRef>
          </c:cat>
          <c:val>
            <c:numRef>
              <c:f>'Entry Experienced'!$B$14:$C$14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'Entry Experienced'!$D$14:$E$14</c15:f>
                <c15:dlblRangeCache>
                  <c:ptCount val="2"/>
                  <c:pt idx="0">
                    <c:v>$13.73</c:v>
                  </c:pt>
                  <c:pt idx="1">
                    <c:v>$35.04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0-8F4D-43B1-8168-B4FF4AA83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8449120"/>
        <c:axId val="1098446208"/>
      </c:lineChart>
      <c:catAx>
        <c:axId val="109844912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8446208"/>
        <c:crosses val="autoZero"/>
        <c:auto val="1"/>
        <c:lblAlgn val="ctr"/>
        <c:lblOffset val="100"/>
        <c:noMultiLvlLbl val="0"/>
      </c:catAx>
      <c:valAx>
        <c:axId val="10984462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9844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neworks.nebraska.gov/vosnet/Default.aspx" TargetMode="Externa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s://neworks.nebraska.gov/vosnet/Default.aspx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neworks.nebraska.gov/vosnet/Default.aspx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s://neworks.nebraska.gov/vosnet/Default.asp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AEE6B7-5AC9-44D0-96B0-3DA07BD277C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F45695F-0095-4E56-881E-A32F285B5DA2}">
      <dgm:prSet/>
      <dgm:spPr/>
      <dgm:t>
        <a:bodyPr/>
        <a:lstStyle/>
        <a:p>
          <a:r>
            <a:rPr lang="en-US" dirty="0"/>
            <a:t>Track local and national economic conditions</a:t>
          </a:r>
        </a:p>
      </dgm:t>
    </dgm:pt>
    <dgm:pt modelId="{33B1CA92-E793-407D-B4A0-3FFFDA8C1826}" type="parTrans" cxnId="{C9078061-D9C4-43FF-A760-C5BFC7E74CC0}">
      <dgm:prSet/>
      <dgm:spPr/>
      <dgm:t>
        <a:bodyPr/>
        <a:lstStyle/>
        <a:p>
          <a:endParaRPr lang="en-US"/>
        </a:p>
      </dgm:t>
    </dgm:pt>
    <dgm:pt modelId="{252081C1-388F-48F2-ACDF-9EA7904649D6}" type="sibTrans" cxnId="{C9078061-D9C4-43FF-A760-C5BFC7E74CC0}">
      <dgm:prSet/>
      <dgm:spPr/>
      <dgm:t>
        <a:bodyPr/>
        <a:lstStyle/>
        <a:p>
          <a:endParaRPr lang="en-US"/>
        </a:p>
      </dgm:t>
    </dgm:pt>
    <dgm:pt modelId="{16018722-DAC9-4A84-9D16-BDBFCD9A2538}">
      <dgm:prSet/>
      <dgm:spPr/>
      <dgm:t>
        <a:bodyPr/>
        <a:lstStyle/>
        <a:p>
          <a:r>
            <a:rPr lang="en-US"/>
            <a:t>Learn future needs</a:t>
          </a:r>
        </a:p>
      </dgm:t>
    </dgm:pt>
    <dgm:pt modelId="{9FD9F4CC-AD26-434B-8044-C1752D512B1B}" type="parTrans" cxnId="{9ACDA33E-7782-4555-A780-4CD15549BF40}">
      <dgm:prSet/>
      <dgm:spPr/>
      <dgm:t>
        <a:bodyPr/>
        <a:lstStyle/>
        <a:p>
          <a:endParaRPr lang="en-US"/>
        </a:p>
      </dgm:t>
    </dgm:pt>
    <dgm:pt modelId="{91FE8124-6231-443C-AAFE-3EB9F700672A}" type="sibTrans" cxnId="{9ACDA33E-7782-4555-A780-4CD15549BF40}">
      <dgm:prSet/>
      <dgm:spPr/>
      <dgm:t>
        <a:bodyPr/>
        <a:lstStyle/>
        <a:p>
          <a:endParaRPr lang="en-US"/>
        </a:p>
      </dgm:t>
    </dgm:pt>
    <dgm:pt modelId="{C158C0E7-DB82-4983-A8C5-D0F2F087D47E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See what area wages typically are to set/adjust pay for employees</a:t>
          </a:r>
        </a:p>
      </dgm:t>
    </dgm:pt>
    <dgm:pt modelId="{01824FB1-B163-4D79-B70B-33DA43BA90CC}" type="parTrans" cxnId="{9653C1D7-511B-436E-B481-D0DB67B4295C}">
      <dgm:prSet/>
      <dgm:spPr/>
      <dgm:t>
        <a:bodyPr/>
        <a:lstStyle/>
        <a:p>
          <a:endParaRPr lang="en-US"/>
        </a:p>
      </dgm:t>
    </dgm:pt>
    <dgm:pt modelId="{FF872631-B056-46EC-BBA1-B8A642952C07}" type="sibTrans" cxnId="{9653C1D7-511B-436E-B481-D0DB67B4295C}">
      <dgm:prSet/>
      <dgm:spPr/>
      <dgm:t>
        <a:bodyPr/>
        <a:lstStyle/>
        <a:p>
          <a:endParaRPr lang="en-US"/>
        </a:p>
      </dgm:t>
    </dgm:pt>
    <dgm:pt modelId="{26ED6274-DF05-490B-B841-BC70CC1ABFA2}">
      <dgm:prSet/>
      <dgm:spPr/>
      <dgm:t>
        <a:bodyPr/>
        <a:lstStyle/>
        <a:p>
          <a:r>
            <a:rPr lang="en-US"/>
            <a:t>Learn the demographics of your area and potential workforce</a:t>
          </a:r>
        </a:p>
      </dgm:t>
    </dgm:pt>
    <dgm:pt modelId="{81AF5437-882B-42C2-A185-A9BE4A7D4A90}" type="parTrans" cxnId="{2577B4D8-3DFD-4A91-B7C7-F676E9B682E8}">
      <dgm:prSet/>
      <dgm:spPr/>
      <dgm:t>
        <a:bodyPr/>
        <a:lstStyle/>
        <a:p>
          <a:endParaRPr lang="en-US"/>
        </a:p>
      </dgm:t>
    </dgm:pt>
    <dgm:pt modelId="{01E889BC-9B68-4125-B371-087554EF987F}" type="sibTrans" cxnId="{2577B4D8-3DFD-4A91-B7C7-F676E9B682E8}">
      <dgm:prSet/>
      <dgm:spPr/>
      <dgm:t>
        <a:bodyPr/>
        <a:lstStyle/>
        <a:p>
          <a:endParaRPr lang="en-US"/>
        </a:p>
      </dgm:t>
    </dgm:pt>
    <dgm:pt modelId="{60511D05-B0F7-44FC-9895-716C4416F7AB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Determine what benefits to offer</a:t>
          </a:r>
        </a:p>
        <a:p>
          <a:pPr marL="0"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dirty="0"/>
        </a:p>
      </dgm:t>
    </dgm:pt>
    <dgm:pt modelId="{D5755BF8-38E7-475B-8234-6D267946907F}" type="parTrans" cxnId="{3C87B42D-4E53-48A3-BA0C-ED9BB128C5E9}">
      <dgm:prSet/>
      <dgm:spPr/>
      <dgm:t>
        <a:bodyPr/>
        <a:lstStyle/>
        <a:p>
          <a:endParaRPr lang="en-US"/>
        </a:p>
      </dgm:t>
    </dgm:pt>
    <dgm:pt modelId="{6E54D834-2C03-4C6C-BF55-509DCE373293}" type="sibTrans" cxnId="{3C87B42D-4E53-48A3-BA0C-ED9BB128C5E9}">
      <dgm:prSet/>
      <dgm:spPr/>
      <dgm:t>
        <a:bodyPr/>
        <a:lstStyle/>
        <a:p>
          <a:endParaRPr lang="en-US"/>
        </a:p>
      </dgm:t>
    </dgm:pt>
    <dgm:pt modelId="{F819EF68-9B56-43D3-8F5E-FCA2F091715D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Guide employee recruitment efforts</a:t>
          </a:r>
        </a:p>
        <a:p>
          <a:pPr marL="0"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dirty="0"/>
        </a:p>
      </dgm:t>
    </dgm:pt>
    <dgm:pt modelId="{925FBB9A-C2DE-4201-B94F-2D78CC442711}" type="parTrans" cxnId="{8892CF6E-D6F3-4484-A457-984B86AC1022}">
      <dgm:prSet/>
      <dgm:spPr/>
      <dgm:t>
        <a:bodyPr/>
        <a:lstStyle/>
        <a:p>
          <a:endParaRPr lang="en-US"/>
        </a:p>
      </dgm:t>
    </dgm:pt>
    <dgm:pt modelId="{558C21FA-02C5-4036-A250-2BC5592D0B3A}" type="sibTrans" cxnId="{8892CF6E-D6F3-4484-A457-984B86AC1022}">
      <dgm:prSet/>
      <dgm:spPr/>
      <dgm:t>
        <a:bodyPr/>
        <a:lstStyle/>
        <a:p>
          <a:endParaRPr lang="en-US"/>
        </a:p>
      </dgm:t>
    </dgm:pt>
    <dgm:pt modelId="{D3FB9DC2-B527-46FB-B97B-F0BD1D5C2048}">
      <dgm:prSet/>
      <dgm:spPr/>
      <dgm:t>
        <a:bodyPr/>
        <a:lstStyle/>
        <a:p>
          <a:r>
            <a:rPr lang="en-US" dirty="0"/>
            <a:t>Establish business locations</a:t>
          </a:r>
        </a:p>
      </dgm:t>
    </dgm:pt>
    <dgm:pt modelId="{1DEA8111-A2E3-49ED-90BA-B1E2833D8C06}" type="parTrans" cxnId="{7018BD26-5BC3-4BDF-888A-5EF673536393}">
      <dgm:prSet/>
      <dgm:spPr/>
      <dgm:t>
        <a:bodyPr/>
        <a:lstStyle/>
        <a:p>
          <a:endParaRPr lang="en-US"/>
        </a:p>
      </dgm:t>
    </dgm:pt>
    <dgm:pt modelId="{14DBC972-E980-4A04-86B8-41F0196C5E6C}" type="sibTrans" cxnId="{7018BD26-5BC3-4BDF-888A-5EF673536393}">
      <dgm:prSet/>
      <dgm:spPr/>
      <dgm:t>
        <a:bodyPr/>
        <a:lstStyle/>
        <a:p>
          <a:endParaRPr lang="en-US"/>
        </a:p>
      </dgm:t>
    </dgm:pt>
    <dgm:pt modelId="{A0CAC9F9-7607-4E0A-A9BF-36E333DA2E55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Learn the cost of living where business is located</a:t>
          </a:r>
        </a:p>
      </dgm:t>
    </dgm:pt>
    <dgm:pt modelId="{3F861ED4-42B8-4D45-8FC8-97DAB6901DDD}" type="parTrans" cxnId="{3F811C66-8474-4F64-8531-FB5B83FA478B}">
      <dgm:prSet/>
      <dgm:spPr/>
      <dgm:t>
        <a:bodyPr/>
        <a:lstStyle/>
        <a:p>
          <a:endParaRPr lang="en-US"/>
        </a:p>
      </dgm:t>
    </dgm:pt>
    <dgm:pt modelId="{DFED9CE1-8CE5-42BB-A7AD-E027E0C78B72}" type="sibTrans" cxnId="{3F811C66-8474-4F64-8531-FB5B83FA478B}">
      <dgm:prSet/>
      <dgm:spPr/>
      <dgm:t>
        <a:bodyPr/>
        <a:lstStyle/>
        <a:p>
          <a:endParaRPr lang="en-US"/>
        </a:p>
      </dgm:t>
    </dgm:pt>
    <dgm:pt modelId="{FE3DB252-8497-47A2-8D1F-51F7A0B4D71E}">
      <dgm:prSet/>
      <dgm:spPr/>
      <dgm:t>
        <a:bodyPr/>
        <a:lstStyle/>
        <a:p>
          <a:r>
            <a:rPr lang="en-US"/>
            <a:t>And more!</a:t>
          </a:r>
        </a:p>
      </dgm:t>
    </dgm:pt>
    <dgm:pt modelId="{A9132E5C-0826-4CAB-9DA9-C81921AD54AA}" type="parTrans" cxnId="{83560AA4-CEA1-49BB-8691-93E80FF49A4B}">
      <dgm:prSet/>
      <dgm:spPr/>
      <dgm:t>
        <a:bodyPr/>
        <a:lstStyle/>
        <a:p>
          <a:endParaRPr lang="en-US"/>
        </a:p>
      </dgm:t>
    </dgm:pt>
    <dgm:pt modelId="{C133B6D7-D7EE-4E94-881A-EC0C5042F8DD}" type="sibTrans" cxnId="{83560AA4-CEA1-49BB-8691-93E80FF49A4B}">
      <dgm:prSet/>
      <dgm:spPr/>
      <dgm:t>
        <a:bodyPr/>
        <a:lstStyle/>
        <a:p>
          <a:endParaRPr lang="en-US"/>
        </a:p>
      </dgm:t>
    </dgm:pt>
    <dgm:pt modelId="{616D1884-EA0B-431D-B80D-F72792448DE4}" type="pres">
      <dgm:prSet presAssocID="{13AEE6B7-5AC9-44D0-96B0-3DA07BD277C0}" presName="diagram" presStyleCnt="0">
        <dgm:presLayoutVars>
          <dgm:dir/>
          <dgm:resizeHandles val="exact"/>
        </dgm:presLayoutVars>
      </dgm:prSet>
      <dgm:spPr/>
    </dgm:pt>
    <dgm:pt modelId="{55396270-DD01-4C4E-A490-F0FB20963230}" type="pres">
      <dgm:prSet presAssocID="{7F45695F-0095-4E56-881E-A32F285B5DA2}" presName="node" presStyleLbl="node1" presStyleIdx="0" presStyleCnt="9">
        <dgm:presLayoutVars>
          <dgm:bulletEnabled val="1"/>
        </dgm:presLayoutVars>
      </dgm:prSet>
      <dgm:spPr/>
    </dgm:pt>
    <dgm:pt modelId="{A94CA01D-4895-498D-810D-A6425024E19E}" type="pres">
      <dgm:prSet presAssocID="{252081C1-388F-48F2-ACDF-9EA7904649D6}" presName="sibTrans" presStyleCnt="0"/>
      <dgm:spPr/>
    </dgm:pt>
    <dgm:pt modelId="{9914A1A6-E3BA-45B0-B2CA-7F68E92C975F}" type="pres">
      <dgm:prSet presAssocID="{16018722-DAC9-4A84-9D16-BDBFCD9A2538}" presName="node" presStyleLbl="node1" presStyleIdx="1" presStyleCnt="9">
        <dgm:presLayoutVars>
          <dgm:bulletEnabled val="1"/>
        </dgm:presLayoutVars>
      </dgm:prSet>
      <dgm:spPr/>
    </dgm:pt>
    <dgm:pt modelId="{648358B7-AD62-4DD0-85EC-C96555277C37}" type="pres">
      <dgm:prSet presAssocID="{91FE8124-6231-443C-AAFE-3EB9F700672A}" presName="sibTrans" presStyleCnt="0"/>
      <dgm:spPr/>
    </dgm:pt>
    <dgm:pt modelId="{E5EB4468-02B4-4947-9F33-79430D13F8E7}" type="pres">
      <dgm:prSet presAssocID="{C158C0E7-DB82-4983-A8C5-D0F2F087D47E}" presName="node" presStyleLbl="node1" presStyleIdx="2" presStyleCnt="9">
        <dgm:presLayoutVars>
          <dgm:bulletEnabled val="1"/>
        </dgm:presLayoutVars>
      </dgm:prSet>
      <dgm:spPr/>
    </dgm:pt>
    <dgm:pt modelId="{1DDD4E3E-FFCD-44FD-8C4B-08F763A8DD68}" type="pres">
      <dgm:prSet presAssocID="{FF872631-B056-46EC-BBA1-B8A642952C07}" presName="sibTrans" presStyleCnt="0"/>
      <dgm:spPr/>
    </dgm:pt>
    <dgm:pt modelId="{75C59B11-7F10-4612-A44C-A7F7C2EAB5AE}" type="pres">
      <dgm:prSet presAssocID="{26ED6274-DF05-490B-B841-BC70CC1ABFA2}" presName="node" presStyleLbl="node1" presStyleIdx="3" presStyleCnt="9">
        <dgm:presLayoutVars>
          <dgm:bulletEnabled val="1"/>
        </dgm:presLayoutVars>
      </dgm:prSet>
      <dgm:spPr/>
    </dgm:pt>
    <dgm:pt modelId="{4D6CCFD6-E01B-444D-A1D3-CBEAF0AE5AB8}" type="pres">
      <dgm:prSet presAssocID="{01E889BC-9B68-4125-B371-087554EF987F}" presName="sibTrans" presStyleCnt="0"/>
      <dgm:spPr/>
    </dgm:pt>
    <dgm:pt modelId="{3AF8DCE8-F644-40ED-96DB-ABB310A5DE19}" type="pres">
      <dgm:prSet presAssocID="{60511D05-B0F7-44FC-9895-716C4416F7AB}" presName="node" presStyleLbl="node1" presStyleIdx="4" presStyleCnt="9">
        <dgm:presLayoutVars>
          <dgm:bulletEnabled val="1"/>
        </dgm:presLayoutVars>
      </dgm:prSet>
      <dgm:spPr/>
    </dgm:pt>
    <dgm:pt modelId="{F8BF77C5-B90C-465D-B755-822F397E3666}" type="pres">
      <dgm:prSet presAssocID="{6E54D834-2C03-4C6C-BF55-509DCE373293}" presName="sibTrans" presStyleCnt="0"/>
      <dgm:spPr/>
    </dgm:pt>
    <dgm:pt modelId="{43DED4F9-72F1-4B4A-AAE6-ADE9B956C9BF}" type="pres">
      <dgm:prSet presAssocID="{F819EF68-9B56-43D3-8F5E-FCA2F091715D}" presName="node" presStyleLbl="node1" presStyleIdx="5" presStyleCnt="9">
        <dgm:presLayoutVars>
          <dgm:bulletEnabled val="1"/>
        </dgm:presLayoutVars>
      </dgm:prSet>
      <dgm:spPr/>
    </dgm:pt>
    <dgm:pt modelId="{91AB6818-5462-475F-88EB-7DF11B0FF013}" type="pres">
      <dgm:prSet presAssocID="{558C21FA-02C5-4036-A250-2BC5592D0B3A}" presName="sibTrans" presStyleCnt="0"/>
      <dgm:spPr/>
    </dgm:pt>
    <dgm:pt modelId="{1EC21316-0D3E-4240-9D2F-61FBAAF2CBE3}" type="pres">
      <dgm:prSet presAssocID="{D3FB9DC2-B527-46FB-B97B-F0BD1D5C2048}" presName="node" presStyleLbl="node1" presStyleIdx="6" presStyleCnt="9">
        <dgm:presLayoutVars>
          <dgm:bulletEnabled val="1"/>
        </dgm:presLayoutVars>
      </dgm:prSet>
      <dgm:spPr/>
    </dgm:pt>
    <dgm:pt modelId="{E7591951-90C5-49EF-9E2B-87840503E738}" type="pres">
      <dgm:prSet presAssocID="{14DBC972-E980-4A04-86B8-41F0196C5E6C}" presName="sibTrans" presStyleCnt="0"/>
      <dgm:spPr/>
    </dgm:pt>
    <dgm:pt modelId="{FBDEC3BE-5140-46DF-B838-5F78E32AEA4B}" type="pres">
      <dgm:prSet presAssocID="{A0CAC9F9-7607-4E0A-A9BF-36E333DA2E55}" presName="node" presStyleLbl="node1" presStyleIdx="7" presStyleCnt="9">
        <dgm:presLayoutVars>
          <dgm:bulletEnabled val="1"/>
        </dgm:presLayoutVars>
      </dgm:prSet>
      <dgm:spPr/>
    </dgm:pt>
    <dgm:pt modelId="{B2D93D74-EE2E-4160-85D7-50B00F7C481D}" type="pres">
      <dgm:prSet presAssocID="{DFED9CE1-8CE5-42BB-A7AD-E027E0C78B72}" presName="sibTrans" presStyleCnt="0"/>
      <dgm:spPr/>
    </dgm:pt>
    <dgm:pt modelId="{4A6C70B4-0306-41BB-84FF-DB19810C66B4}" type="pres">
      <dgm:prSet presAssocID="{FE3DB252-8497-47A2-8D1F-51F7A0B4D71E}" presName="node" presStyleLbl="node1" presStyleIdx="8" presStyleCnt="9">
        <dgm:presLayoutVars>
          <dgm:bulletEnabled val="1"/>
        </dgm:presLayoutVars>
      </dgm:prSet>
      <dgm:spPr/>
    </dgm:pt>
  </dgm:ptLst>
  <dgm:cxnLst>
    <dgm:cxn modelId="{7018BD26-5BC3-4BDF-888A-5EF673536393}" srcId="{13AEE6B7-5AC9-44D0-96B0-3DA07BD277C0}" destId="{D3FB9DC2-B527-46FB-B97B-F0BD1D5C2048}" srcOrd="6" destOrd="0" parTransId="{1DEA8111-A2E3-49ED-90BA-B1E2833D8C06}" sibTransId="{14DBC972-E980-4A04-86B8-41F0196C5E6C}"/>
    <dgm:cxn modelId="{1AD8E22C-A627-4E7C-9523-1150F7D28C5C}" type="presOf" srcId="{C158C0E7-DB82-4983-A8C5-D0F2F087D47E}" destId="{E5EB4468-02B4-4947-9F33-79430D13F8E7}" srcOrd="0" destOrd="0" presId="urn:microsoft.com/office/officeart/2005/8/layout/default"/>
    <dgm:cxn modelId="{3C87B42D-4E53-48A3-BA0C-ED9BB128C5E9}" srcId="{13AEE6B7-5AC9-44D0-96B0-3DA07BD277C0}" destId="{60511D05-B0F7-44FC-9895-716C4416F7AB}" srcOrd="4" destOrd="0" parTransId="{D5755BF8-38E7-475B-8234-6D267946907F}" sibTransId="{6E54D834-2C03-4C6C-BF55-509DCE373293}"/>
    <dgm:cxn modelId="{9ACDA33E-7782-4555-A780-4CD15549BF40}" srcId="{13AEE6B7-5AC9-44D0-96B0-3DA07BD277C0}" destId="{16018722-DAC9-4A84-9D16-BDBFCD9A2538}" srcOrd="1" destOrd="0" parTransId="{9FD9F4CC-AD26-434B-8044-C1752D512B1B}" sibTransId="{91FE8124-6231-443C-AAFE-3EB9F700672A}"/>
    <dgm:cxn modelId="{5D873B5B-5E18-4121-A139-C6FC501AEE5B}" type="presOf" srcId="{F819EF68-9B56-43D3-8F5E-FCA2F091715D}" destId="{43DED4F9-72F1-4B4A-AAE6-ADE9B956C9BF}" srcOrd="0" destOrd="0" presId="urn:microsoft.com/office/officeart/2005/8/layout/default"/>
    <dgm:cxn modelId="{E4DC505B-202D-4BBB-9F7E-785A03A366F9}" type="presOf" srcId="{D3FB9DC2-B527-46FB-B97B-F0BD1D5C2048}" destId="{1EC21316-0D3E-4240-9D2F-61FBAAF2CBE3}" srcOrd="0" destOrd="0" presId="urn:microsoft.com/office/officeart/2005/8/layout/default"/>
    <dgm:cxn modelId="{C9078061-D9C4-43FF-A760-C5BFC7E74CC0}" srcId="{13AEE6B7-5AC9-44D0-96B0-3DA07BD277C0}" destId="{7F45695F-0095-4E56-881E-A32F285B5DA2}" srcOrd="0" destOrd="0" parTransId="{33B1CA92-E793-407D-B4A0-3FFFDA8C1826}" sibTransId="{252081C1-388F-48F2-ACDF-9EA7904649D6}"/>
    <dgm:cxn modelId="{E2AEE061-BC0B-4B3C-9ACB-6A50BF4E2BAE}" type="presOf" srcId="{16018722-DAC9-4A84-9D16-BDBFCD9A2538}" destId="{9914A1A6-E3BA-45B0-B2CA-7F68E92C975F}" srcOrd="0" destOrd="0" presId="urn:microsoft.com/office/officeart/2005/8/layout/default"/>
    <dgm:cxn modelId="{AFA39B43-C58D-4510-A782-20557D986B6D}" type="presOf" srcId="{A0CAC9F9-7607-4E0A-A9BF-36E333DA2E55}" destId="{FBDEC3BE-5140-46DF-B838-5F78E32AEA4B}" srcOrd="0" destOrd="0" presId="urn:microsoft.com/office/officeart/2005/8/layout/default"/>
    <dgm:cxn modelId="{2EB67445-135B-4660-B56A-49159F233087}" type="presOf" srcId="{FE3DB252-8497-47A2-8D1F-51F7A0B4D71E}" destId="{4A6C70B4-0306-41BB-84FF-DB19810C66B4}" srcOrd="0" destOrd="0" presId="urn:microsoft.com/office/officeart/2005/8/layout/default"/>
    <dgm:cxn modelId="{3F811C66-8474-4F64-8531-FB5B83FA478B}" srcId="{13AEE6B7-5AC9-44D0-96B0-3DA07BD277C0}" destId="{A0CAC9F9-7607-4E0A-A9BF-36E333DA2E55}" srcOrd="7" destOrd="0" parTransId="{3F861ED4-42B8-4D45-8FC8-97DAB6901DDD}" sibTransId="{DFED9CE1-8CE5-42BB-A7AD-E027E0C78B72}"/>
    <dgm:cxn modelId="{2215274C-0CA6-469B-B60F-F4B86D5915D5}" type="presOf" srcId="{13AEE6B7-5AC9-44D0-96B0-3DA07BD277C0}" destId="{616D1884-EA0B-431D-B80D-F72792448DE4}" srcOrd="0" destOrd="0" presId="urn:microsoft.com/office/officeart/2005/8/layout/default"/>
    <dgm:cxn modelId="{8892CF6E-D6F3-4484-A457-984B86AC1022}" srcId="{13AEE6B7-5AC9-44D0-96B0-3DA07BD277C0}" destId="{F819EF68-9B56-43D3-8F5E-FCA2F091715D}" srcOrd="5" destOrd="0" parTransId="{925FBB9A-C2DE-4201-B94F-2D78CC442711}" sibTransId="{558C21FA-02C5-4036-A250-2BC5592D0B3A}"/>
    <dgm:cxn modelId="{82560E73-DC3A-43F0-8A82-E7A68F22D7B7}" type="presOf" srcId="{60511D05-B0F7-44FC-9895-716C4416F7AB}" destId="{3AF8DCE8-F644-40ED-96DB-ABB310A5DE19}" srcOrd="0" destOrd="0" presId="urn:microsoft.com/office/officeart/2005/8/layout/default"/>
    <dgm:cxn modelId="{5C80025A-C4EB-43BE-B0C7-9657FDF0C631}" type="presOf" srcId="{7F45695F-0095-4E56-881E-A32F285B5DA2}" destId="{55396270-DD01-4C4E-A490-F0FB20963230}" srcOrd="0" destOrd="0" presId="urn:microsoft.com/office/officeart/2005/8/layout/default"/>
    <dgm:cxn modelId="{83560AA4-CEA1-49BB-8691-93E80FF49A4B}" srcId="{13AEE6B7-5AC9-44D0-96B0-3DA07BD277C0}" destId="{FE3DB252-8497-47A2-8D1F-51F7A0B4D71E}" srcOrd="8" destOrd="0" parTransId="{A9132E5C-0826-4CAB-9DA9-C81921AD54AA}" sibTransId="{C133B6D7-D7EE-4E94-881A-EC0C5042F8DD}"/>
    <dgm:cxn modelId="{2C65FDAC-144F-4254-9D8A-E00393CDA743}" type="presOf" srcId="{26ED6274-DF05-490B-B841-BC70CC1ABFA2}" destId="{75C59B11-7F10-4612-A44C-A7F7C2EAB5AE}" srcOrd="0" destOrd="0" presId="urn:microsoft.com/office/officeart/2005/8/layout/default"/>
    <dgm:cxn modelId="{9653C1D7-511B-436E-B481-D0DB67B4295C}" srcId="{13AEE6B7-5AC9-44D0-96B0-3DA07BD277C0}" destId="{C158C0E7-DB82-4983-A8C5-D0F2F087D47E}" srcOrd="2" destOrd="0" parTransId="{01824FB1-B163-4D79-B70B-33DA43BA90CC}" sibTransId="{FF872631-B056-46EC-BBA1-B8A642952C07}"/>
    <dgm:cxn modelId="{2577B4D8-3DFD-4A91-B7C7-F676E9B682E8}" srcId="{13AEE6B7-5AC9-44D0-96B0-3DA07BD277C0}" destId="{26ED6274-DF05-490B-B841-BC70CC1ABFA2}" srcOrd="3" destOrd="0" parTransId="{81AF5437-882B-42C2-A185-A9BE4A7D4A90}" sibTransId="{01E889BC-9B68-4125-B371-087554EF987F}"/>
    <dgm:cxn modelId="{86DFCB2B-AD1A-43F8-BA3E-867C031A1416}" type="presParOf" srcId="{616D1884-EA0B-431D-B80D-F72792448DE4}" destId="{55396270-DD01-4C4E-A490-F0FB20963230}" srcOrd="0" destOrd="0" presId="urn:microsoft.com/office/officeart/2005/8/layout/default"/>
    <dgm:cxn modelId="{C0662DE1-60FF-405C-8ED0-580A4B57B7EA}" type="presParOf" srcId="{616D1884-EA0B-431D-B80D-F72792448DE4}" destId="{A94CA01D-4895-498D-810D-A6425024E19E}" srcOrd="1" destOrd="0" presId="urn:microsoft.com/office/officeart/2005/8/layout/default"/>
    <dgm:cxn modelId="{B9B6D04C-7E74-4046-BD4C-1A4005484024}" type="presParOf" srcId="{616D1884-EA0B-431D-B80D-F72792448DE4}" destId="{9914A1A6-E3BA-45B0-B2CA-7F68E92C975F}" srcOrd="2" destOrd="0" presId="urn:microsoft.com/office/officeart/2005/8/layout/default"/>
    <dgm:cxn modelId="{2A0C09FF-406E-4FF8-B30C-D40EEC6F7A07}" type="presParOf" srcId="{616D1884-EA0B-431D-B80D-F72792448DE4}" destId="{648358B7-AD62-4DD0-85EC-C96555277C37}" srcOrd="3" destOrd="0" presId="urn:microsoft.com/office/officeart/2005/8/layout/default"/>
    <dgm:cxn modelId="{83AB90CB-9E4F-4267-A9AF-3D914E57EE64}" type="presParOf" srcId="{616D1884-EA0B-431D-B80D-F72792448DE4}" destId="{E5EB4468-02B4-4947-9F33-79430D13F8E7}" srcOrd="4" destOrd="0" presId="urn:microsoft.com/office/officeart/2005/8/layout/default"/>
    <dgm:cxn modelId="{B7A12C62-6F11-468A-8619-BB275BD5580E}" type="presParOf" srcId="{616D1884-EA0B-431D-B80D-F72792448DE4}" destId="{1DDD4E3E-FFCD-44FD-8C4B-08F763A8DD68}" srcOrd="5" destOrd="0" presId="urn:microsoft.com/office/officeart/2005/8/layout/default"/>
    <dgm:cxn modelId="{CB946546-9836-46F6-8DC1-1CD0E4C69846}" type="presParOf" srcId="{616D1884-EA0B-431D-B80D-F72792448DE4}" destId="{75C59B11-7F10-4612-A44C-A7F7C2EAB5AE}" srcOrd="6" destOrd="0" presId="urn:microsoft.com/office/officeart/2005/8/layout/default"/>
    <dgm:cxn modelId="{01151EF6-7630-4ADF-ADAE-8C30EAA0A3BC}" type="presParOf" srcId="{616D1884-EA0B-431D-B80D-F72792448DE4}" destId="{4D6CCFD6-E01B-444D-A1D3-CBEAF0AE5AB8}" srcOrd="7" destOrd="0" presId="urn:microsoft.com/office/officeart/2005/8/layout/default"/>
    <dgm:cxn modelId="{D0CD11BB-1D71-4D3F-AF8C-090C3BC8E6CF}" type="presParOf" srcId="{616D1884-EA0B-431D-B80D-F72792448DE4}" destId="{3AF8DCE8-F644-40ED-96DB-ABB310A5DE19}" srcOrd="8" destOrd="0" presId="urn:microsoft.com/office/officeart/2005/8/layout/default"/>
    <dgm:cxn modelId="{CF519ED2-B786-4FEB-AFA3-F94541934722}" type="presParOf" srcId="{616D1884-EA0B-431D-B80D-F72792448DE4}" destId="{F8BF77C5-B90C-465D-B755-822F397E3666}" srcOrd="9" destOrd="0" presId="urn:microsoft.com/office/officeart/2005/8/layout/default"/>
    <dgm:cxn modelId="{D99C1861-7169-4E4D-AD8F-2B38598F25DA}" type="presParOf" srcId="{616D1884-EA0B-431D-B80D-F72792448DE4}" destId="{43DED4F9-72F1-4B4A-AAE6-ADE9B956C9BF}" srcOrd="10" destOrd="0" presId="urn:microsoft.com/office/officeart/2005/8/layout/default"/>
    <dgm:cxn modelId="{294D7ACD-3A01-4C05-9393-B703F0EA8F03}" type="presParOf" srcId="{616D1884-EA0B-431D-B80D-F72792448DE4}" destId="{91AB6818-5462-475F-88EB-7DF11B0FF013}" srcOrd="11" destOrd="0" presId="urn:microsoft.com/office/officeart/2005/8/layout/default"/>
    <dgm:cxn modelId="{9445C19C-B293-4FA8-8CC1-F7C338BE6482}" type="presParOf" srcId="{616D1884-EA0B-431D-B80D-F72792448DE4}" destId="{1EC21316-0D3E-4240-9D2F-61FBAAF2CBE3}" srcOrd="12" destOrd="0" presId="urn:microsoft.com/office/officeart/2005/8/layout/default"/>
    <dgm:cxn modelId="{F6D79943-2884-4C68-A3CA-028F2FFB9F88}" type="presParOf" srcId="{616D1884-EA0B-431D-B80D-F72792448DE4}" destId="{E7591951-90C5-49EF-9E2B-87840503E738}" srcOrd="13" destOrd="0" presId="urn:microsoft.com/office/officeart/2005/8/layout/default"/>
    <dgm:cxn modelId="{CD637ADE-A228-41C5-83EF-6637E1DD2844}" type="presParOf" srcId="{616D1884-EA0B-431D-B80D-F72792448DE4}" destId="{FBDEC3BE-5140-46DF-B838-5F78E32AEA4B}" srcOrd="14" destOrd="0" presId="urn:microsoft.com/office/officeart/2005/8/layout/default"/>
    <dgm:cxn modelId="{DD495E48-3138-4A7E-9AA5-31D2E726E5FD}" type="presParOf" srcId="{616D1884-EA0B-431D-B80D-F72792448DE4}" destId="{B2D93D74-EE2E-4160-85D7-50B00F7C481D}" srcOrd="15" destOrd="0" presId="urn:microsoft.com/office/officeart/2005/8/layout/default"/>
    <dgm:cxn modelId="{1A336130-7ECF-466B-82BB-F72DC2459E2B}" type="presParOf" srcId="{616D1884-EA0B-431D-B80D-F72792448DE4}" destId="{4A6C70B4-0306-41BB-84FF-DB19810C66B4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1562E0-49EA-45B2-B8EA-46512DCC48F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FF2043F-9523-4020-85FE-2B00571EC954}">
      <dgm:prSet/>
      <dgm:spPr/>
      <dgm:t>
        <a:bodyPr/>
        <a:lstStyle/>
        <a:p>
          <a:r>
            <a:rPr lang="en-US" b="1" dirty="0"/>
            <a:t>What is it: </a:t>
          </a:r>
          <a:endParaRPr lang="en-US" dirty="0"/>
        </a:p>
      </dgm:t>
    </dgm:pt>
    <dgm:pt modelId="{B9719EA0-1679-41D3-B8A2-29925DF1D9BC}" type="parTrans" cxnId="{2EE820B8-D4B7-4563-87A3-CFF7EB80A72A}">
      <dgm:prSet/>
      <dgm:spPr/>
      <dgm:t>
        <a:bodyPr/>
        <a:lstStyle/>
        <a:p>
          <a:endParaRPr lang="en-US"/>
        </a:p>
      </dgm:t>
    </dgm:pt>
    <dgm:pt modelId="{5F38BFB2-9734-449E-970C-28BF94CE1F2B}" type="sibTrans" cxnId="{2EE820B8-D4B7-4563-87A3-CFF7EB80A72A}">
      <dgm:prSet/>
      <dgm:spPr/>
      <dgm:t>
        <a:bodyPr/>
        <a:lstStyle/>
        <a:p>
          <a:endParaRPr lang="en-US"/>
        </a:p>
      </dgm:t>
    </dgm:pt>
    <dgm:pt modelId="{82CE868B-2F83-4629-B739-BDDC25E5F02F}">
      <dgm:prSet/>
      <dgm:spPr/>
      <dgm:t>
        <a:bodyPr/>
        <a:lstStyle/>
        <a:p>
          <a:r>
            <a:rPr lang="en-US" dirty="0"/>
            <a:t>Employment and wage estimates for nearly 800 occupations</a:t>
          </a:r>
        </a:p>
      </dgm:t>
    </dgm:pt>
    <dgm:pt modelId="{3773E3B8-90AA-4D4D-BBE8-A8C30A7A3AB0}" type="parTrans" cxnId="{D1A2E6B9-89F9-44A8-A180-F706BDD6FC14}">
      <dgm:prSet/>
      <dgm:spPr/>
      <dgm:t>
        <a:bodyPr/>
        <a:lstStyle/>
        <a:p>
          <a:endParaRPr lang="en-US"/>
        </a:p>
      </dgm:t>
    </dgm:pt>
    <dgm:pt modelId="{C9B78BCF-FC35-4CC0-9602-F14E9556FC28}" type="sibTrans" cxnId="{D1A2E6B9-89F9-44A8-A180-F706BDD6FC14}">
      <dgm:prSet/>
      <dgm:spPr/>
      <dgm:t>
        <a:bodyPr/>
        <a:lstStyle/>
        <a:p>
          <a:endParaRPr lang="en-US"/>
        </a:p>
      </dgm:t>
    </dgm:pt>
    <dgm:pt modelId="{BC1EF698-401C-4675-A47D-6CF23D0E7677}">
      <dgm:prSet/>
      <dgm:spPr/>
      <dgm:t>
        <a:bodyPr/>
        <a:lstStyle/>
        <a:p>
          <a:r>
            <a:rPr lang="en-US" b="1" dirty="0"/>
            <a:t>Updated: </a:t>
          </a:r>
          <a:endParaRPr lang="en-US" dirty="0"/>
        </a:p>
      </dgm:t>
    </dgm:pt>
    <dgm:pt modelId="{6DDCF7DB-F075-46CF-B2D6-77ECAD3366DD}" type="parTrans" cxnId="{B639A50D-0D79-4C16-B5BD-2416AEE0CAB6}">
      <dgm:prSet/>
      <dgm:spPr/>
      <dgm:t>
        <a:bodyPr/>
        <a:lstStyle/>
        <a:p>
          <a:endParaRPr lang="en-US"/>
        </a:p>
      </dgm:t>
    </dgm:pt>
    <dgm:pt modelId="{31CF4202-472D-415B-A162-89DBD082D8C6}" type="sibTrans" cxnId="{B639A50D-0D79-4C16-B5BD-2416AEE0CAB6}">
      <dgm:prSet/>
      <dgm:spPr/>
      <dgm:t>
        <a:bodyPr/>
        <a:lstStyle/>
        <a:p>
          <a:endParaRPr lang="en-US"/>
        </a:p>
      </dgm:t>
    </dgm:pt>
    <dgm:pt modelId="{ED7CB94F-06CE-46E6-9BB4-D4648D7E0A97}">
      <dgm:prSet/>
      <dgm:spPr/>
      <dgm:t>
        <a:bodyPr/>
        <a:lstStyle/>
        <a:p>
          <a:r>
            <a:rPr lang="en-US" b="0" i="0" dirty="0"/>
            <a:t>Wage Data – Quarterly </a:t>
          </a:r>
          <a:endParaRPr lang="en-US" dirty="0"/>
        </a:p>
      </dgm:t>
    </dgm:pt>
    <dgm:pt modelId="{3441910D-6B0E-48EF-925A-37672C499045}" type="parTrans" cxnId="{2410327C-4314-4A82-A170-51163AA4DB88}">
      <dgm:prSet/>
      <dgm:spPr/>
      <dgm:t>
        <a:bodyPr/>
        <a:lstStyle/>
        <a:p>
          <a:endParaRPr lang="en-US"/>
        </a:p>
      </dgm:t>
    </dgm:pt>
    <dgm:pt modelId="{882D047E-0BEC-4DC1-A7E1-F811B6B180E5}" type="sibTrans" cxnId="{2410327C-4314-4A82-A170-51163AA4DB88}">
      <dgm:prSet/>
      <dgm:spPr/>
      <dgm:t>
        <a:bodyPr/>
        <a:lstStyle/>
        <a:p>
          <a:endParaRPr lang="en-US"/>
        </a:p>
      </dgm:t>
    </dgm:pt>
    <dgm:pt modelId="{E272D8B3-19DB-4035-9224-1FD0F3071096}">
      <dgm:prSet/>
      <dgm:spPr/>
      <dgm:t>
        <a:bodyPr/>
        <a:lstStyle/>
        <a:p>
          <a:r>
            <a:rPr lang="en-US" b="0" i="0" dirty="0"/>
            <a:t>Employment - Annually</a:t>
          </a:r>
          <a:endParaRPr lang="en-US" dirty="0"/>
        </a:p>
      </dgm:t>
    </dgm:pt>
    <dgm:pt modelId="{1FD5A7EE-7F99-46A3-BFD6-9D88F5570FDA}" type="parTrans" cxnId="{E5D802FC-8132-4219-B94A-A32C1709D141}">
      <dgm:prSet/>
      <dgm:spPr/>
      <dgm:t>
        <a:bodyPr/>
        <a:lstStyle/>
        <a:p>
          <a:endParaRPr lang="en-US"/>
        </a:p>
      </dgm:t>
    </dgm:pt>
    <dgm:pt modelId="{A1938DDA-0B13-46A6-9B55-6E033578BBEF}" type="sibTrans" cxnId="{E5D802FC-8132-4219-B94A-A32C1709D141}">
      <dgm:prSet/>
      <dgm:spPr/>
      <dgm:t>
        <a:bodyPr/>
        <a:lstStyle/>
        <a:p>
          <a:endParaRPr lang="en-US"/>
        </a:p>
      </dgm:t>
    </dgm:pt>
    <dgm:pt modelId="{C39CB408-5877-4FA9-8244-BE55701CDAAB}">
      <dgm:prSet/>
      <dgm:spPr/>
      <dgm:t>
        <a:bodyPr/>
        <a:lstStyle/>
        <a:p>
          <a:r>
            <a:rPr lang="en-US" b="1" dirty="0"/>
            <a:t>Where does it come from: </a:t>
          </a:r>
          <a:endParaRPr lang="en-US" dirty="0"/>
        </a:p>
      </dgm:t>
    </dgm:pt>
    <dgm:pt modelId="{59EB0E3B-D4C0-45E9-9FBD-85FE117D5B4C}" type="parTrans" cxnId="{3137B784-611E-4EB0-83E1-19E704DB29A5}">
      <dgm:prSet/>
      <dgm:spPr/>
      <dgm:t>
        <a:bodyPr/>
        <a:lstStyle/>
        <a:p>
          <a:endParaRPr lang="en-US"/>
        </a:p>
      </dgm:t>
    </dgm:pt>
    <dgm:pt modelId="{46FF3DCB-24D6-4D7F-A1E7-533A35D60ADD}" type="sibTrans" cxnId="{3137B784-611E-4EB0-83E1-19E704DB29A5}">
      <dgm:prSet/>
      <dgm:spPr/>
      <dgm:t>
        <a:bodyPr/>
        <a:lstStyle/>
        <a:p>
          <a:endParaRPr lang="en-US"/>
        </a:p>
      </dgm:t>
    </dgm:pt>
    <dgm:pt modelId="{C04B520D-45C9-458E-9EAD-8D884C2DB15B}">
      <dgm:prSet/>
      <dgm:spPr/>
      <dgm:t>
        <a:bodyPr/>
        <a:lstStyle/>
        <a:p>
          <a:r>
            <a:rPr lang="en-US" b="0" i="0" dirty="0"/>
            <a:t>Survey of employers</a:t>
          </a:r>
          <a:endParaRPr lang="en-US" dirty="0"/>
        </a:p>
      </dgm:t>
    </dgm:pt>
    <dgm:pt modelId="{45BE0878-52EB-4BB4-997C-EFA314CD7211}" type="parTrans" cxnId="{E05ED613-3E95-4403-BE2D-40D08A7972C7}">
      <dgm:prSet/>
      <dgm:spPr/>
      <dgm:t>
        <a:bodyPr/>
        <a:lstStyle/>
        <a:p>
          <a:endParaRPr lang="en-US"/>
        </a:p>
      </dgm:t>
    </dgm:pt>
    <dgm:pt modelId="{27BA9A9B-3ADD-4325-A015-7BAA60C44EC1}" type="sibTrans" cxnId="{E05ED613-3E95-4403-BE2D-40D08A7972C7}">
      <dgm:prSet/>
      <dgm:spPr/>
      <dgm:t>
        <a:bodyPr/>
        <a:lstStyle/>
        <a:p>
          <a:endParaRPr lang="en-US"/>
        </a:p>
      </dgm:t>
    </dgm:pt>
    <dgm:pt modelId="{16F847F2-B096-4AFA-B2FB-7FB5A850EF52}">
      <dgm:prSet/>
      <dgm:spPr/>
      <dgm:t>
        <a:bodyPr/>
        <a:lstStyle/>
        <a:p>
          <a:r>
            <a:rPr lang="en-US" b="1" dirty="0"/>
            <a:t>How to use it:</a:t>
          </a:r>
        </a:p>
      </dgm:t>
    </dgm:pt>
    <dgm:pt modelId="{7E429FF3-404C-4737-9D0E-F1F1A78FF017}" type="parTrans" cxnId="{985181A6-5ED7-41BD-9DDE-4BCF572D9D34}">
      <dgm:prSet/>
      <dgm:spPr/>
      <dgm:t>
        <a:bodyPr/>
        <a:lstStyle/>
        <a:p>
          <a:endParaRPr lang="en-US"/>
        </a:p>
      </dgm:t>
    </dgm:pt>
    <dgm:pt modelId="{29E99CC5-936E-4A7A-90F0-607118AF5725}" type="sibTrans" cxnId="{985181A6-5ED7-41BD-9DDE-4BCF572D9D34}">
      <dgm:prSet/>
      <dgm:spPr/>
      <dgm:t>
        <a:bodyPr/>
        <a:lstStyle/>
        <a:p>
          <a:endParaRPr lang="en-US"/>
        </a:p>
      </dgm:t>
    </dgm:pt>
    <dgm:pt modelId="{1F979308-85D1-4E81-B58B-2508C9B71DE3}">
      <dgm:prSet/>
      <dgm:spPr/>
      <dgm:t>
        <a:bodyPr/>
        <a:lstStyle/>
        <a:p>
          <a:r>
            <a:rPr lang="en-US" dirty="0"/>
            <a:t>To make decisions on pay rates</a:t>
          </a:r>
        </a:p>
      </dgm:t>
    </dgm:pt>
    <dgm:pt modelId="{C5D42807-A29B-411A-9B34-2944A48E2386}" type="parTrans" cxnId="{332F830B-1E13-46D7-A6C4-9F2BC4E3D73A}">
      <dgm:prSet/>
      <dgm:spPr/>
      <dgm:t>
        <a:bodyPr/>
        <a:lstStyle/>
        <a:p>
          <a:endParaRPr lang="en-US"/>
        </a:p>
      </dgm:t>
    </dgm:pt>
    <dgm:pt modelId="{3A973340-B051-40D0-8EB1-E26EA7931A4E}" type="sibTrans" cxnId="{332F830B-1E13-46D7-A6C4-9F2BC4E3D73A}">
      <dgm:prSet/>
      <dgm:spPr/>
      <dgm:t>
        <a:bodyPr/>
        <a:lstStyle/>
        <a:p>
          <a:endParaRPr lang="en-US"/>
        </a:p>
      </dgm:t>
    </dgm:pt>
    <dgm:pt modelId="{2844E6F8-4F28-4896-B143-EBBF9376A2F4}">
      <dgm:prSet/>
      <dgm:spPr/>
      <dgm:t>
        <a:bodyPr/>
        <a:lstStyle/>
        <a:p>
          <a:r>
            <a:rPr lang="en-US" b="1" dirty="0"/>
            <a:t>Available for:</a:t>
          </a:r>
        </a:p>
      </dgm:t>
    </dgm:pt>
    <dgm:pt modelId="{DDF305A2-6066-424E-B50D-0100E614F11C}" type="parTrans" cxnId="{36BA3ADF-C20B-4A9B-B8F6-A9C562FD90D7}">
      <dgm:prSet/>
      <dgm:spPr/>
      <dgm:t>
        <a:bodyPr/>
        <a:lstStyle/>
        <a:p>
          <a:endParaRPr lang="en-US"/>
        </a:p>
      </dgm:t>
    </dgm:pt>
    <dgm:pt modelId="{056E022F-A190-404E-A411-C4BA643994DF}" type="sibTrans" cxnId="{36BA3ADF-C20B-4A9B-B8F6-A9C562FD90D7}">
      <dgm:prSet/>
      <dgm:spPr/>
      <dgm:t>
        <a:bodyPr/>
        <a:lstStyle/>
        <a:p>
          <a:endParaRPr lang="en-US"/>
        </a:p>
      </dgm:t>
    </dgm:pt>
    <dgm:pt modelId="{AD335EBA-42C6-46DD-8B3C-8B9F3D95D1AA}">
      <dgm:prSet/>
      <dgm:spPr/>
      <dgm:t>
        <a:bodyPr/>
        <a:lstStyle/>
        <a:p>
          <a:r>
            <a:rPr lang="en-US" dirty="0"/>
            <a:t>Nebraska, Economic Regions, MSA’s, County Level</a:t>
          </a:r>
        </a:p>
      </dgm:t>
    </dgm:pt>
    <dgm:pt modelId="{D4E49961-DB4B-4203-8345-A17DF5380B64}" type="parTrans" cxnId="{623955FD-9ACB-4191-841A-888073DE4A86}">
      <dgm:prSet/>
      <dgm:spPr/>
      <dgm:t>
        <a:bodyPr/>
        <a:lstStyle/>
        <a:p>
          <a:endParaRPr lang="en-US"/>
        </a:p>
      </dgm:t>
    </dgm:pt>
    <dgm:pt modelId="{AED6E51F-8803-48FF-B315-BC62919BBBA9}" type="sibTrans" cxnId="{623955FD-9ACB-4191-841A-888073DE4A86}">
      <dgm:prSet/>
      <dgm:spPr/>
      <dgm:t>
        <a:bodyPr/>
        <a:lstStyle/>
        <a:p>
          <a:endParaRPr lang="en-US"/>
        </a:p>
      </dgm:t>
    </dgm:pt>
    <dgm:pt modelId="{B18D67A4-3EEA-429D-9577-A0F70B518686}">
      <dgm:prSet/>
      <dgm:spPr/>
      <dgm:t>
        <a:bodyPr/>
        <a:lstStyle/>
        <a:p>
          <a:r>
            <a:rPr lang="en-US" b="1" dirty="0"/>
            <a:t>Not included:</a:t>
          </a:r>
        </a:p>
      </dgm:t>
    </dgm:pt>
    <dgm:pt modelId="{BDE44693-D08B-4DB0-8C8A-890F278D7C5F}" type="parTrans" cxnId="{2580B552-6041-4D08-BF50-9116FCF72BBE}">
      <dgm:prSet/>
      <dgm:spPr/>
      <dgm:t>
        <a:bodyPr/>
        <a:lstStyle/>
        <a:p>
          <a:endParaRPr lang="en-US"/>
        </a:p>
      </dgm:t>
    </dgm:pt>
    <dgm:pt modelId="{06A7CC60-8284-4C85-8541-B9DAE8CFD90B}" type="sibTrans" cxnId="{2580B552-6041-4D08-BF50-9116FCF72BBE}">
      <dgm:prSet/>
      <dgm:spPr/>
      <dgm:t>
        <a:bodyPr/>
        <a:lstStyle/>
        <a:p>
          <a:endParaRPr lang="en-US"/>
        </a:p>
      </dgm:t>
    </dgm:pt>
    <dgm:pt modelId="{BC276381-83CC-4914-B4EF-FC6FE9F1A22D}">
      <dgm:prSet/>
      <dgm:spPr/>
      <dgm:t>
        <a:bodyPr/>
        <a:lstStyle/>
        <a:p>
          <a:r>
            <a:rPr lang="en-US" dirty="0"/>
            <a:t>Self-employed, some agricultural workers, and private household workers</a:t>
          </a:r>
        </a:p>
      </dgm:t>
    </dgm:pt>
    <dgm:pt modelId="{68D026D9-9AA7-4DAB-BCA2-374F1F284ED2}" type="parTrans" cxnId="{C68949FC-491E-49BB-A321-94D44D4DBAD1}">
      <dgm:prSet/>
      <dgm:spPr/>
      <dgm:t>
        <a:bodyPr/>
        <a:lstStyle/>
        <a:p>
          <a:endParaRPr lang="en-US"/>
        </a:p>
      </dgm:t>
    </dgm:pt>
    <dgm:pt modelId="{9DEA2518-AA4A-4838-806C-EFCBB6AA3654}" type="sibTrans" cxnId="{C68949FC-491E-49BB-A321-94D44D4DBAD1}">
      <dgm:prSet/>
      <dgm:spPr/>
      <dgm:t>
        <a:bodyPr/>
        <a:lstStyle/>
        <a:p>
          <a:endParaRPr lang="en-US"/>
        </a:p>
      </dgm:t>
    </dgm:pt>
    <dgm:pt modelId="{123CDB86-7D04-438C-B721-D1669B766749}" type="pres">
      <dgm:prSet presAssocID="{A71562E0-49EA-45B2-B8EA-46512DCC48F4}" presName="vert0" presStyleCnt="0">
        <dgm:presLayoutVars>
          <dgm:dir/>
          <dgm:animOne val="branch"/>
          <dgm:animLvl val="lvl"/>
        </dgm:presLayoutVars>
      </dgm:prSet>
      <dgm:spPr/>
    </dgm:pt>
    <dgm:pt modelId="{4D5F24EC-A86B-496C-890E-465E27222EC6}" type="pres">
      <dgm:prSet presAssocID="{EFF2043F-9523-4020-85FE-2B00571EC954}" presName="thickLine" presStyleLbl="alignNode1" presStyleIdx="0" presStyleCnt="6"/>
      <dgm:spPr/>
    </dgm:pt>
    <dgm:pt modelId="{0A18EA35-7335-4748-8A6C-8CC05EC3D56F}" type="pres">
      <dgm:prSet presAssocID="{EFF2043F-9523-4020-85FE-2B00571EC954}" presName="horz1" presStyleCnt="0"/>
      <dgm:spPr/>
    </dgm:pt>
    <dgm:pt modelId="{B8435728-C214-496D-A29F-F0B93B3F73CF}" type="pres">
      <dgm:prSet presAssocID="{EFF2043F-9523-4020-85FE-2B00571EC954}" presName="tx1" presStyleLbl="revTx" presStyleIdx="0" presStyleCnt="13"/>
      <dgm:spPr/>
    </dgm:pt>
    <dgm:pt modelId="{258B728B-1412-4020-83A3-711679B9BBD2}" type="pres">
      <dgm:prSet presAssocID="{EFF2043F-9523-4020-85FE-2B00571EC954}" presName="vert1" presStyleCnt="0"/>
      <dgm:spPr/>
    </dgm:pt>
    <dgm:pt modelId="{7D3BEDC8-3E58-4833-A70F-90A1936B49C0}" type="pres">
      <dgm:prSet presAssocID="{82CE868B-2F83-4629-B739-BDDC25E5F02F}" presName="vertSpace2a" presStyleCnt="0"/>
      <dgm:spPr/>
    </dgm:pt>
    <dgm:pt modelId="{E106A268-4F18-422B-904F-A456CF3FE609}" type="pres">
      <dgm:prSet presAssocID="{82CE868B-2F83-4629-B739-BDDC25E5F02F}" presName="horz2" presStyleCnt="0"/>
      <dgm:spPr/>
    </dgm:pt>
    <dgm:pt modelId="{98EA11B9-75C6-4F91-9B18-A30FC9BEF6F3}" type="pres">
      <dgm:prSet presAssocID="{82CE868B-2F83-4629-B739-BDDC25E5F02F}" presName="horzSpace2" presStyleCnt="0"/>
      <dgm:spPr/>
    </dgm:pt>
    <dgm:pt modelId="{1D77DB67-59DB-47F7-B458-21CE37EEABC9}" type="pres">
      <dgm:prSet presAssocID="{82CE868B-2F83-4629-B739-BDDC25E5F02F}" presName="tx2" presStyleLbl="revTx" presStyleIdx="1" presStyleCnt="13"/>
      <dgm:spPr/>
    </dgm:pt>
    <dgm:pt modelId="{731DD397-A5E8-4EA1-8176-9CCD31D814D2}" type="pres">
      <dgm:prSet presAssocID="{82CE868B-2F83-4629-B739-BDDC25E5F02F}" presName="vert2" presStyleCnt="0"/>
      <dgm:spPr/>
    </dgm:pt>
    <dgm:pt modelId="{D30BE1E3-419B-4A42-93CB-0284F73BF242}" type="pres">
      <dgm:prSet presAssocID="{82CE868B-2F83-4629-B739-BDDC25E5F02F}" presName="thinLine2b" presStyleLbl="callout" presStyleIdx="0" presStyleCnt="7"/>
      <dgm:spPr/>
    </dgm:pt>
    <dgm:pt modelId="{C0197030-A132-443C-A023-70B433F833EC}" type="pres">
      <dgm:prSet presAssocID="{82CE868B-2F83-4629-B739-BDDC25E5F02F}" presName="vertSpace2b" presStyleCnt="0"/>
      <dgm:spPr/>
    </dgm:pt>
    <dgm:pt modelId="{B5E65CF2-4EBF-4270-A47E-B1B56CFB3292}" type="pres">
      <dgm:prSet presAssocID="{16F847F2-B096-4AFA-B2FB-7FB5A850EF52}" presName="thickLine" presStyleLbl="alignNode1" presStyleIdx="1" presStyleCnt="6"/>
      <dgm:spPr/>
    </dgm:pt>
    <dgm:pt modelId="{3570EEAB-3E08-4979-8D4C-8FD17F76F675}" type="pres">
      <dgm:prSet presAssocID="{16F847F2-B096-4AFA-B2FB-7FB5A850EF52}" presName="horz1" presStyleCnt="0"/>
      <dgm:spPr/>
    </dgm:pt>
    <dgm:pt modelId="{E40BD0CB-266E-4A1F-B50C-396C55E4CF1C}" type="pres">
      <dgm:prSet presAssocID="{16F847F2-B096-4AFA-B2FB-7FB5A850EF52}" presName="tx1" presStyleLbl="revTx" presStyleIdx="2" presStyleCnt="13"/>
      <dgm:spPr/>
    </dgm:pt>
    <dgm:pt modelId="{5D1ADBC4-FE77-4690-BA89-750290E0D455}" type="pres">
      <dgm:prSet presAssocID="{16F847F2-B096-4AFA-B2FB-7FB5A850EF52}" presName="vert1" presStyleCnt="0"/>
      <dgm:spPr/>
    </dgm:pt>
    <dgm:pt modelId="{98671EA5-A718-4A09-A73F-E6BA160E2F7D}" type="pres">
      <dgm:prSet presAssocID="{1F979308-85D1-4E81-B58B-2508C9B71DE3}" presName="vertSpace2a" presStyleCnt="0"/>
      <dgm:spPr/>
    </dgm:pt>
    <dgm:pt modelId="{7395EF47-74B9-4757-9FAE-67F8B825AE59}" type="pres">
      <dgm:prSet presAssocID="{1F979308-85D1-4E81-B58B-2508C9B71DE3}" presName="horz2" presStyleCnt="0"/>
      <dgm:spPr/>
    </dgm:pt>
    <dgm:pt modelId="{D2410F37-F365-401A-8E87-A39330E71AC2}" type="pres">
      <dgm:prSet presAssocID="{1F979308-85D1-4E81-B58B-2508C9B71DE3}" presName="horzSpace2" presStyleCnt="0"/>
      <dgm:spPr/>
    </dgm:pt>
    <dgm:pt modelId="{766A1F23-552E-4182-B797-C3781F292F4C}" type="pres">
      <dgm:prSet presAssocID="{1F979308-85D1-4E81-B58B-2508C9B71DE3}" presName="tx2" presStyleLbl="revTx" presStyleIdx="3" presStyleCnt="13"/>
      <dgm:spPr/>
    </dgm:pt>
    <dgm:pt modelId="{77FDA424-55C4-4594-BD52-5722F93A87BD}" type="pres">
      <dgm:prSet presAssocID="{1F979308-85D1-4E81-B58B-2508C9B71DE3}" presName="vert2" presStyleCnt="0"/>
      <dgm:spPr/>
    </dgm:pt>
    <dgm:pt modelId="{0EFA7BE5-A78E-405D-B2CD-E0C5ADC82E64}" type="pres">
      <dgm:prSet presAssocID="{1F979308-85D1-4E81-B58B-2508C9B71DE3}" presName="thinLine2b" presStyleLbl="callout" presStyleIdx="1" presStyleCnt="7"/>
      <dgm:spPr/>
    </dgm:pt>
    <dgm:pt modelId="{4EC437B0-3D76-4FA9-AC05-FAC0380BCF32}" type="pres">
      <dgm:prSet presAssocID="{1F979308-85D1-4E81-B58B-2508C9B71DE3}" presName="vertSpace2b" presStyleCnt="0"/>
      <dgm:spPr/>
    </dgm:pt>
    <dgm:pt modelId="{3D0ADB3C-945B-43B9-B77B-6FACFA930DFE}" type="pres">
      <dgm:prSet presAssocID="{2844E6F8-4F28-4896-B143-EBBF9376A2F4}" presName="thickLine" presStyleLbl="alignNode1" presStyleIdx="2" presStyleCnt="6"/>
      <dgm:spPr/>
    </dgm:pt>
    <dgm:pt modelId="{3AF87F67-F30A-4444-87EB-792E603884CB}" type="pres">
      <dgm:prSet presAssocID="{2844E6F8-4F28-4896-B143-EBBF9376A2F4}" presName="horz1" presStyleCnt="0"/>
      <dgm:spPr/>
    </dgm:pt>
    <dgm:pt modelId="{23E5A2B7-10B5-44FC-BBDE-AB77B62685A1}" type="pres">
      <dgm:prSet presAssocID="{2844E6F8-4F28-4896-B143-EBBF9376A2F4}" presName="tx1" presStyleLbl="revTx" presStyleIdx="4" presStyleCnt="13"/>
      <dgm:spPr/>
    </dgm:pt>
    <dgm:pt modelId="{F9FAEA84-1248-40C7-A5C1-443908604441}" type="pres">
      <dgm:prSet presAssocID="{2844E6F8-4F28-4896-B143-EBBF9376A2F4}" presName="vert1" presStyleCnt="0"/>
      <dgm:spPr/>
    </dgm:pt>
    <dgm:pt modelId="{FA712DC9-A9F9-487B-9AE1-7FF2DD8D88C2}" type="pres">
      <dgm:prSet presAssocID="{AD335EBA-42C6-46DD-8B3C-8B9F3D95D1AA}" presName="vertSpace2a" presStyleCnt="0"/>
      <dgm:spPr/>
    </dgm:pt>
    <dgm:pt modelId="{3B33A256-E295-46C6-BC38-C9200221ABBA}" type="pres">
      <dgm:prSet presAssocID="{AD335EBA-42C6-46DD-8B3C-8B9F3D95D1AA}" presName="horz2" presStyleCnt="0"/>
      <dgm:spPr/>
    </dgm:pt>
    <dgm:pt modelId="{41F2C7EA-D87E-4380-9B50-87BA6EF7D3E7}" type="pres">
      <dgm:prSet presAssocID="{AD335EBA-42C6-46DD-8B3C-8B9F3D95D1AA}" presName="horzSpace2" presStyleCnt="0"/>
      <dgm:spPr/>
    </dgm:pt>
    <dgm:pt modelId="{F536681F-5A46-4E61-AF0D-F9C1227E702C}" type="pres">
      <dgm:prSet presAssocID="{AD335EBA-42C6-46DD-8B3C-8B9F3D95D1AA}" presName="tx2" presStyleLbl="revTx" presStyleIdx="5" presStyleCnt="13"/>
      <dgm:spPr/>
    </dgm:pt>
    <dgm:pt modelId="{2246BE13-8C8F-4DF2-927D-B5DB844D6101}" type="pres">
      <dgm:prSet presAssocID="{AD335EBA-42C6-46DD-8B3C-8B9F3D95D1AA}" presName="vert2" presStyleCnt="0"/>
      <dgm:spPr/>
    </dgm:pt>
    <dgm:pt modelId="{73198B14-6E0A-49C1-AF45-766A5DC4D307}" type="pres">
      <dgm:prSet presAssocID="{AD335EBA-42C6-46DD-8B3C-8B9F3D95D1AA}" presName="thinLine2b" presStyleLbl="callout" presStyleIdx="2" presStyleCnt="7"/>
      <dgm:spPr/>
    </dgm:pt>
    <dgm:pt modelId="{5B5B42B6-AD67-4811-96F4-19465EAAE091}" type="pres">
      <dgm:prSet presAssocID="{AD335EBA-42C6-46DD-8B3C-8B9F3D95D1AA}" presName="vertSpace2b" presStyleCnt="0"/>
      <dgm:spPr/>
    </dgm:pt>
    <dgm:pt modelId="{6C950509-9F6B-49FF-AB77-2C97E67B7F9D}" type="pres">
      <dgm:prSet presAssocID="{BC1EF698-401C-4675-A47D-6CF23D0E7677}" presName="thickLine" presStyleLbl="alignNode1" presStyleIdx="3" presStyleCnt="6"/>
      <dgm:spPr/>
    </dgm:pt>
    <dgm:pt modelId="{EF417435-52EE-4AB4-A02D-6D8930C6AA6B}" type="pres">
      <dgm:prSet presAssocID="{BC1EF698-401C-4675-A47D-6CF23D0E7677}" presName="horz1" presStyleCnt="0"/>
      <dgm:spPr/>
    </dgm:pt>
    <dgm:pt modelId="{CB4DDA2A-1E3E-46FC-8783-0F2BFB44AB6E}" type="pres">
      <dgm:prSet presAssocID="{BC1EF698-401C-4675-A47D-6CF23D0E7677}" presName="tx1" presStyleLbl="revTx" presStyleIdx="6" presStyleCnt="13"/>
      <dgm:spPr/>
    </dgm:pt>
    <dgm:pt modelId="{1D9FE961-FE74-40D6-8FA4-80551AAD7D22}" type="pres">
      <dgm:prSet presAssocID="{BC1EF698-401C-4675-A47D-6CF23D0E7677}" presName="vert1" presStyleCnt="0"/>
      <dgm:spPr/>
    </dgm:pt>
    <dgm:pt modelId="{E54AF697-1575-4E2D-9158-EAF27CB69811}" type="pres">
      <dgm:prSet presAssocID="{ED7CB94F-06CE-46E6-9BB4-D4648D7E0A97}" presName="vertSpace2a" presStyleCnt="0"/>
      <dgm:spPr/>
    </dgm:pt>
    <dgm:pt modelId="{CA3AE204-5FBE-41D1-B4B1-87B78B263DD7}" type="pres">
      <dgm:prSet presAssocID="{ED7CB94F-06CE-46E6-9BB4-D4648D7E0A97}" presName="horz2" presStyleCnt="0"/>
      <dgm:spPr/>
    </dgm:pt>
    <dgm:pt modelId="{B2C74777-1611-45E9-9C94-1AB9CE9883C6}" type="pres">
      <dgm:prSet presAssocID="{ED7CB94F-06CE-46E6-9BB4-D4648D7E0A97}" presName="horzSpace2" presStyleCnt="0"/>
      <dgm:spPr/>
    </dgm:pt>
    <dgm:pt modelId="{FF1374DE-F956-4259-9DBD-43C06117965F}" type="pres">
      <dgm:prSet presAssocID="{ED7CB94F-06CE-46E6-9BB4-D4648D7E0A97}" presName="tx2" presStyleLbl="revTx" presStyleIdx="7" presStyleCnt="13"/>
      <dgm:spPr/>
    </dgm:pt>
    <dgm:pt modelId="{E67C6BBB-9EFE-42AE-84EC-C99C2981A47F}" type="pres">
      <dgm:prSet presAssocID="{ED7CB94F-06CE-46E6-9BB4-D4648D7E0A97}" presName="vert2" presStyleCnt="0"/>
      <dgm:spPr/>
    </dgm:pt>
    <dgm:pt modelId="{77854C86-DA45-48B3-A1DF-2941ACE0AC73}" type="pres">
      <dgm:prSet presAssocID="{ED7CB94F-06CE-46E6-9BB4-D4648D7E0A97}" presName="thinLine2b" presStyleLbl="callout" presStyleIdx="3" presStyleCnt="7"/>
      <dgm:spPr/>
    </dgm:pt>
    <dgm:pt modelId="{AE86E121-82A9-4B07-BB00-E5763A180EB1}" type="pres">
      <dgm:prSet presAssocID="{ED7CB94F-06CE-46E6-9BB4-D4648D7E0A97}" presName="vertSpace2b" presStyleCnt="0"/>
      <dgm:spPr/>
    </dgm:pt>
    <dgm:pt modelId="{63A0D148-FAD9-4565-9EB5-E8F54651583A}" type="pres">
      <dgm:prSet presAssocID="{E272D8B3-19DB-4035-9224-1FD0F3071096}" presName="horz2" presStyleCnt="0"/>
      <dgm:spPr/>
    </dgm:pt>
    <dgm:pt modelId="{20570F6F-FB53-4D3F-893E-BC96A8DF48FA}" type="pres">
      <dgm:prSet presAssocID="{E272D8B3-19DB-4035-9224-1FD0F3071096}" presName="horzSpace2" presStyleCnt="0"/>
      <dgm:spPr/>
    </dgm:pt>
    <dgm:pt modelId="{329B2749-1F5D-4356-ACE5-19CC0D8CCEB2}" type="pres">
      <dgm:prSet presAssocID="{E272D8B3-19DB-4035-9224-1FD0F3071096}" presName="tx2" presStyleLbl="revTx" presStyleIdx="8" presStyleCnt="13"/>
      <dgm:spPr/>
    </dgm:pt>
    <dgm:pt modelId="{F660B194-1AC8-4E08-B0E1-4FB45EE760BB}" type="pres">
      <dgm:prSet presAssocID="{E272D8B3-19DB-4035-9224-1FD0F3071096}" presName="vert2" presStyleCnt="0"/>
      <dgm:spPr/>
    </dgm:pt>
    <dgm:pt modelId="{28D589BD-4AF6-43E6-9DC8-4ECE473F1187}" type="pres">
      <dgm:prSet presAssocID="{E272D8B3-19DB-4035-9224-1FD0F3071096}" presName="thinLine2b" presStyleLbl="callout" presStyleIdx="4" presStyleCnt="7"/>
      <dgm:spPr/>
    </dgm:pt>
    <dgm:pt modelId="{4910AE03-7129-480E-9FD7-DE0F88B1B308}" type="pres">
      <dgm:prSet presAssocID="{E272D8B3-19DB-4035-9224-1FD0F3071096}" presName="vertSpace2b" presStyleCnt="0"/>
      <dgm:spPr/>
    </dgm:pt>
    <dgm:pt modelId="{6DA47EBC-37FD-48D5-8620-0422C766E6CE}" type="pres">
      <dgm:prSet presAssocID="{C39CB408-5877-4FA9-8244-BE55701CDAAB}" presName="thickLine" presStyleLbl="alignNode1" presStyleIdx="4" presStyleCnt="6"/>
      <dgm:spPr/>
    </dgm:pt>
    <dgm:pt modelId="{13357B55-BD0A-485B-A0BE-989FC03469C4}" type="pres">
      <dgm:prSet presAssocID="{C39CB408-5877-4FA9-8244-BE55701CDAAB}" presName="horz1" presStyleCnt="0"/>
      <dgm:spPr/>
    </dgm:pt>
    <dgm:pt modelId="{18B343B0-99EF-4DA6-A106-1EB6F4DCDD2C}" type="pres">
      <dgm:prSet presAssocID="{C39CB408-5877-4FA9-8244-BE55701CDAAB}" presName="tx1" presStyleLbl="revTx" presStyleIdx="9" presStyleCnt="13"/>
      <dgm:spPr/>
    </dgm:pt>
    <dgm:pt modelId="{A2C32344-05F8-4874-B5D8-BA067CC1B4C4}" type="pres">
      <dgm:prSet presAssocID="{C39CB408-5877-4FA9-8244-BE55701CDAAB}" presName="vert1" presStyleCnt="0"/>
      <dgm:spPr/>
    </dgm:pt>
    <dgm:pt modelId="{EA314020-A17C-44F7-887C-1E8438E27183}" type="pres">
      <dgm:prSet presAssocID="{C04B520D-45C9-458E-9EAD-8D884C2DB15B}" presName="vertSpace2a" presStyleCnt="0"/>
      <dgm:spPr/>
    </dgm:pt>
    <dgm:pt modelId="{0D22B72E-294A-479A-B6CF-74673A27B07B}" type="pres">
      <dgm:prSet presAssocID="{C04B520D-45C9-458E-9EAD-8D884C2DB15B}" presName="horz2" presStyleCnt="0"/>
      <dgm:spPr/>
    </dgm:pt>
    <dgm:pt modelId="{7047594C-B0BA-442A-927F-9F962F228E26}" type="pres">
      <dgm:prSet presAssocID="{C04B520D-45C9-458E-9EAD-8D884C2DB15B}" presName="horzSpace2" presStyleCnt="0"/>
      <dgm:spPr/>
    </dgm:pt>
    <dgm:pt modelId="{8C24FF07-9CA2-4DFE-BB14-0793C989AC1A}" type="pres">
      <dgm:prSet presAssocID="{C04B520D-45C9-458E-9EAD-8D884C2DB15B}" presName="tx2" presStyleLbl="revTx" presStyleIdx="10" presStyleCnt="13"/>
      <dgm:spPr/>
    </dgm:pt>
    <dgm:pt modelId="{2BB705C1-72AA-401A-ABA4-4A47FB721B08}" type="pres">
      <dgm:prSet presAssocID="{C04B520D-45C9-458E-9EAD-8D884C2DB15B}" presName="vert2" presStyleCnt="0"/>
      <dgm:spPr/>
    </dgm:pt>
    <dgm:pt modelId="{8613FE01-A657-4BF5-B0BE-10E1740B167C}" type="pres">
      <dgm:prSet presAssocID="{C04B520D-45C9-458E-9EAD-8D884C2DB15B}" presName="thinLine2b" presStyleLbl="callout" presStyleIdx="5" presStyleCnt="7"/>
      <dgm:spPr/>
    </dgm:pt>
    <dgm:pt modelId="{AB97329B-01D2-4CB6-9E2F-AC9B9121EF58}" type="pres">
      <dgm:prSet presAssocID="{C04B520D-45C9-458E-9EAD-8D884C2DB15B}" presName="vertSpace2b" presStyleCnt="0"/>
      <dgm:spPr/>
    </dgm:pt>
    <dgm:pt modelId="{8712C435-30D2-4262-ADEC-75CDA229ABA9}" type="pres">
      <dgm:prSet presAssocID="{B18D67A4-3EEA-429D-9577-A0F70B518686}" presName="thickLine" presStyleLbl="alignNode1" presStyleIdx="5" presStyleCnt="6"/>
      <dgm:spPr/>
    </dgm:pt>
    <dgm:pt modelId="{4E92AD29-95BD-4D12-BB02-18FD5334746D}" type="pres">
      <dgm:prSet presAssocID="{B18D67A4-3EEA-429D-9577-A0F70B518686}" presName="horz1" presStyleCnt="0"/>
      <dgm:spPr/>
    </dgm:pt>
    <dgm:pt modelId="{AE5A4A69-F2E4-4CD4-88D5-61E2152A4E2A}" type="pres">
      <dgm:prSet presAssocID="{B18D67A4-3EEA-429D-9577-A0F70B518686}" presName="tx1" presStyleLbl="revTx" presStyleIdx="11" presStyleCnt="13"/>
      <dgm:spPr/>
    </dgm:pt>
    <dgm:pt modelId="{A0D19B70-E4AB-41C6-A50B-55284A5D4E92}" type="pres">
      <dgm:prSet presAssocID="{B18D67A4-3EEA-429D-9577-A0F70B518686}" presName="vert1" presStyleCnt="0"/>
      <dgm:spPr/>
    </dgm:pt>
    <dgm:pt modelId="{F4E04C76-16B2-4726-AF35-37EF0D0D920A}" type="pres">
      <dgm:prSet presAssocID="{BC276381-83CC-4914-B4EF-FC6FE9F1A22D}" presName="vertSpace2a" presStyleCnt="0"/>
      <dgm:spPr/>
    </dgm:pt>
    <dgm:pt modelId="{106D33BB-83C2-44F4-BA3D-5173FFFD754F}" type="pres">
      <dgm:prSet presAssocID="{BC276381-83CC-4914-B4EF-FC6FE9F1A22D}" presName="horz2" presStyleCnt="0"/>
      <dgm:spPr/>
    </dgm:pt>
    <dgm:pt modelId="{92DB0285-59A4-4B6B-B9B5-2B0BBABF7400}" type="pres">
      <dgm:prSet presAssocID="{BC276381-83CC-4914-B4EF-FC6FE9F1A22D}" presName="horzSpace2" presStyleCnt="0"/>
      <dgm:spPr/>
    </dgm:pt>
    <dgm:pt modelId="{E6BCF781-9C06-4173-B8EE-F2D79223AF64}" type="pres">
      <dgm:prSet presAssocID="{BC276381-83CC-4914-B4EF-FC6FE9F1A22D}" presName="tx2" presStyleLbl="revTx" presStyleIdx="12" presStyleCnt="13"/>
      <dgm:spPr/>
    </dgm:pt>
    <dgm:pt modelId="{4272A641-B938-4413-821A-2548E8A41921}" type="pres">
      <dgm:prSet presAssocID="{BC276381-83CC-4914-B4EF-FC6FE9F1A22D}" presName="vert2" presStyleCnt="0"/>
      <dgm:spPr/>
    </dgm:pt>
    <dgm:pt modelId="{BC6EE1BB-3FA1-412F-ABCA-C5A2212431A2}" type="pres">
      <dgm:prSet presAssocID="{BC276381-83CC-4914-B4EF-FC6FE9F1A22D}" presName="thinLine2b" presStyleLbl="callout" presStyleIdx="6" presStyleCnt="7"/>
      <dgm:spPr/>
    </dgm:pt>
    <dgm:pt modelId="{01F30B8A-AB74-4555-8E98-CF51B0EC47F5}" type="pres">
      <dgm:prSet presAssocID="{BC276381-83CC-4914-B4EF-FC6FE9F1A22D}" presName="vertSpace2b" presStyleCnt="0"/>
      <dgm:spPr/>
    </dgm:pt>
  </dgm:ptLst>
  <dgm:cxnLst>
    <dgm:cxn modelId="{332F830B-1E13-46D7-A6C4-9F2BC4E3D73A}" srcId="{16F847F2-B096-4AFA-B2FB-7FB5A850EF52}" destId="{1F979308-85D1-4E81-B58B-2508C9B71DE3}" srcOrd="0" destOrd="0" parTransId="{C5D42807-A29B-411A-9B34-2944A48E2386}" sibTransId="{3A973340-B051-40D0-8EB1-E26EA7931A4E}"/>
    <dgm:cxn modelId="{B639A50D-0D79-4C16-B5BD-2416AEE0CAB6}" srcId="{A71562E0-49EA-45B2-B8EA-46512DCC48F4}" destId="{BC1EF698-401C-4675-A47D-6CF23D0E7677}" srcOrd="3" destOrd="0" parTransId="{6DDCF7DB-F075-46CF-B2D6-77ECAD3366DD}" sibTransId="{31CF4202-472D-415B-A162-89DBD082D8C6}"/>
    <dgm:cxn modelId="{E05ED613-3E95-4403-BE2D-40D08A7972C7}" srcId="{C39CB408-5877-4FA9-8244-BE55701CDAAB}" destId="{C04B520D-45C9-458E-9EAD-8D884C2DB15B}" srcOrd="0" destOrd="0" parTransId="{45BE0878-52EB-4BB4-997C-EFA314CD7211}" sibTransId="{27BA9A9B-3ADD-4325-A015-7BAA60C44EC1}"/>
    <dgm:cxn modelId="{4B666D1C-4356-43D8-9329-59BDADCCF3ED}" type="presOf" srcId="{1F979308-85D1-4E81-B58B-2508C9B71DE3}" destId="{766A1F23-552E-4182-B797-C3781F292F4C}" srcOrd="0" destOrd="0" presId="urn:microsoft.com/office/officeart/2008/layout/LinedList"/>
    <dgm:cxn modelId="{0748D537-9081-4D72-82D3-2F3AC500B985}" type="presOf" srcId="{ED7CB94F-06CE-46E6-9BB4-D4648D7E0A97}" destId="{FF1374DE-F956-4259-9DBD-43C06117965F}" srcOrd="0" destOrd="0" presId="urn:microsoft.com/office/officeart/2008/layout/LinedList"/>
    <dgm:cxn modelId="{098FC63E-6327-489D-BED8-EC1C1EB9B936}" type="presOf" srcId="{BC276381-83CC-4914-B4EF-FC6FE9F1A22D}" destId="{E6BCF781-9C06-4173-B8EE-F2D79223AF64}" srcOrd="0" destOrd="0" presId="urn:microsoft.com/office/officeart/2008/layout/LinedList"/>
    <dgm:cxn modelId="{C8EAD545-39FE-4964-9F9C-0EE89CF85F8E}" type="presOf" srcId="{BC1EF698-401C-4675-A47D-6CF23D0E7677}" destId="{CB4DDA2A-1E3E-46FC-8783-0F2BFB44AB6E}" srcOrd="0" destOrd="0" presId="urn:microsoft.com/office/officeart/2008/layout/LinedList"/>
    <dgm:cxn modelId="{FFF9BC6A-03E2-49A0-87C6-C753862265B4}" type="presOf" srcId="{16F847F2-B096-4AFA-B2FB-7FB5A850EF52}" destId="{E40BD0CB-266E-4A1F-B50C-396C55E4CF1C}" srcOrd="0" destOrd="0" presId="urn:microsoft.com/office/officeart/2008/layout/LinedList"/>
    <dgm:cxn modelId="{04E5706D-792B-4C3F-BE06-AEC2BE6210ED}" type="presOf" srcId="{C04B520D-45C9-458E-9EAD-8D884C2DB15B}" destId="{8C24FF07-9CA2-4DFE-BB14-0793C989AC1A}" srcOrd="0" destOrd="0" presId="urn:microsoft.com/office/officeart/2008/layout/LinedList"/>
    <dgm:cxn modelId="{6E7E7B6E-B0D5-4D23-8A56-2D83C0C9C17B}" type="presOf" srcId="{B18D67A4-3EEA-429D-9577-A0F70B518686}" destId="{AE5A4A69-F2E4-4CD4-88D5-61E2152A4E2A}" srcOrd="0" destOrd="0" presId="urn:microsoft.com/office/officeart/2008/layout/LinedList"/>
    <dgm:cxn modelId="{2580B552-6041-4D08-BF50-9116FCF72BBE}" srcId="{A71562E0-49EA-45B2-B8EA-46512DCC48F4}" destId="{B18D67A4-3EEA-429D-9577-A0F70B518686}" srcOrd="5" destOrd="0" parTransId="{BDE44693-D08B-4DB0-8C8A-890F278D7C5F}" sibTransId="{06A7CC60-8284-4C85-8541-B9DAE8CFD90B}"/>
    <dgm:cxn modelId="{A7038256-363B-4BF3-9B2F-2162D7CA8395}" type="presOf" srcId="{A71562E0-49EA-45B2-B8EA-46512DCC48F4}" destId="{123CDB86-7D04-438C-B721-D1669B766749}" srcOrd="0" destOrd="0" presId="urn:microsoft.com/office/officeart/2008/layout/LinedList"/>
    <dgm:cxn modelId="{56719F58-61C4-4591-AB31-34C60B249497}" type="presOf" srcId="{AD335EBA-42C6-46DD-8B3C-8B9F3D95D1AA}" destId="{F536681F-5A46-4E61-AF0D-F9C1227E702C}" srcOrd="0" destOrd="0" presId="urn:microsoft.com/office/officeart/2008/layout/LinedList"/>
    <dgm:cxn modelId="{2410327C-4314-4A82-A170-51163AA4DB88}" srcId="{BC1EF698-401C-4675-A47D-6CF23D0E7677}" destId="{ED7CB94F-06CE-46E6-9BB4-D4648D7E0A97}" srcOrd="0" destOrd="0" parTransId="{3441910D-6B0E-48EF-925A-37672C499045}" sibTransId="{882D047E-0BEC-4DC1-A7E1-F811B6B180E5}"/>
    <dgm:cxn modelId="{3137B784-611E-4EB0-83E1-19E704DB29A5}" srcId="{A71562E0-49EA-45B2-B8EA-46512DCC48F4}" destId="{C39CB408-5877-4FA9-8244-BE55701CDAAB}" srcOrd="4" destOrd="0" parTransId="{59EB0E3B-D4C0-45E9-9FBD-85FE117D5B4C}" sibTransId="{46FF3DCB-24D6-4D7F-A1E7-533A35D60ADD}"/>
    <dgm:cxn modelId="{1B0300A4-6498-4B56-8118-9A1A3CF4B90B}" type="presOf" srcId="{E272D8B3-19DB-4035-9224-1FD0F3071096}" destId="{329B2749-1F5D-4356-ACE5-19CC0D8CCEB2}" srcOrd="0" destOrd="0" presId="urn:microsoft.com/office/officeart/2008/layout/LinedList"/>
    <dgm:cxn modelId="{985181A6-5ED7-41BD-9DDE-4BCF572D9D34}" srcId="{A71562E0-49EA-45B2-B8EA-46512DCC48F4}" destId="{16F847F2-B096-4AFA-B2FB-7FB5A850EF52}" srcOrd="1" destOrd="0" parTransId="{7E429FF3-404C-4737-9D0E-F1F1A78FF017}" sibTransId="{29E99CC5-936E-4A7A-90F0-607118AF5725}"/>
    <dgm:cxn modelId="{F137FFAA-81CA-43C1-BCD8-26F1CDAA5BA5}" type="presOf" srcId="{C39CB408-5877-4FA9-8244-BE55701CDAAB}" destId="{18B343B0-99EF-4DA6-A106-1EB6F4DCDD2C}" srcOrd="0" destOrd="0" presId="urn:microsoft.com/office/officeart/2008/layout/LinedList"/>
    <dgm:cxn modelId="{2EE820B8-D4B7-4563-87A3-CFF7EB80A72A}" srcId="{A71562E0-49EA-45B2-B8EA-46512DCC48F4}" destId="{EFF2043F-9523-4020-85FE-2B00571EC954}" srcOrd="0" destOrd="0" parTransId="{B9719EA0-1679-41D3-B8A2-29925DF1D9BC}" sibTransId="{5F38BFB2-9734-449E-970C-28BF94CE1F2B}"/>
    <dgm:cxn modelId="{D1A2E6B9-89F9-44A8-A180-F706BDD6FC14}" srcId="{EFF2043F-9523-4020-85FE-2B00571EC954}" destId="{82CE868B-2F83-4629-B739-BDDC25E5F02F}" srcOrd="0" destOrd="0" parTransId="{3773E3B8-90AA-4D4D-BBE8-A8C30A7A3AB0}" sibTransId="{C9B78BCF-FC35-4CC0-9602-F14E9556FC28}"/>
    <dgm:cxn modelId="{4CE8BCDC-354C-44C0-BE0A-94794585D7BB}" type="presOf" srcId="{82CE868B-2F83-4629-B739-BDDC25E5F02F}" destId="{1D77DB67-59DB-47F7-B458-21CE37EEABC9}" srcOrd="0" destOrd="0" presId="urn:microsoft.com/office/officeart/2008/layout/LinedList"/>
    <dgm:cxn modelId="{36BA3ADF-C20B-4A9B-B8F6-A9C562FD90D7}" srcId="{A71562E0-49EA-45B2-B8EA-46512DCC48F4}" destId="{2844E6F8-4F28-4896-B143-EBBF9376A2F4}" srcOrd="2" destOrd="0" parTransId="{DDF305A2-6066-424E-B50D-0100E614F11C}" sibTransId="{056E022F-A190-404E-A411-C4BA643994DF}"/>
    <dgm:cxn modelId="{3C819DDF-B3F1-421C-804B-25318B210C8F}" type="presOf" srcId="{EFF2043F-9523-4020-85FE-2B00571EC954}" destId="{B8435728-C214-496D-A29F-F0B93B3F73CF}" srcOrd="0" destOrd="0" presId="urn:microsoft.com/office/officeart/2008/layout/LinedList"/>
    <dgm:cxn modelId="{E5D802FC-8132-4219-B94A-A32C1709D141}" srcId="{BC1EF698-401C-4675-A47D-6CF23D0E7677}" destId="{E272D8B3-19DB-4035-9224-1FD0F3071096}" srcOrd="1" destOrd="0" parTransId="{1FD5A7EE-7F99-46A3-BFD6-9D88F5570FDA}" sibTransId="{A1938DDA-0B13-46A6-9B55-6E033578BBEF}"/>
    <dgm:cxn modelId="{C68949FC-491E-49BB-A321-94D44D4DBAD1}" srcId="{B18D67A4-3EEA-429D-9577-A0F70B518686}" destId="{BC276381-83CC-4914-B4EF-FC6FE9F1A22D}" srcOrd="0" destOrd="0" parTransId="{68D026D9-9AA7-4DAB-BCA2-374F1F284ED2}" sibTransId="{9DEA2518-AA4A-4838-806C-EFCBB6AA3654}"/>
    <dgm:cxn modelId="{623955FD-9ACB-4191-841A-888073DE4A86}" srcId="{2844E6F8-4F28-4896-B143-EBBF9376A2F4}" destId="{AD335EBA-42C6-46DD-8B3C-8B9F3D95D1AA}" srcOrd="0" destOrd="0" parTransId="{D4E49961-DB4B-4203-8345-A17DF5380B64}" sibTransId="{AED6E51F-8803-48FF-B315-BC62919BBBA9}"/>
    <dgm:cxn modelId="{556FD5FD-100C-44DA-ADF4-640D4E1A1A17}" type="presOf" srcId="{2844E6F8-4F28-4896-B143-EBBF9376A2F4}" destId="{23E5A2B7-10B5-44FC-BBDE-AB77B62685A1}" srcOrd="0" destOrd="0" presId="urn:microsoft.com/office/officeart/2008/layout/LinedList"/>
    <dgm:cxn modelId="{71842B7E-F653-4491-AC13-35683F78D2B5}" type="presParOf" srcId="{123CDB86-7D04-438C-B721-D1669B766749}" destId="{4D5F24EC-A86B-496C-890E-465E27222EC6}" srcOrd="0" destOrd="0" presId="urn:microsoft.com/office/officeart/2008/layout/LinedList"/>
    <dgm:cxn modelId="{C1E0E0A4-3683-4375-9605-E40D95434A25}" type="presParOf" srcId="{123CDB86-7D04-438C-B721-D1669B766749}" destId="{0A18EA35-7335-4748-8A6C-8CC05EC3D56F}" srcOrd="1" destOrd="0" presId="urn:microsoft.com/office/officeart/2008/layout/LinedList"/>
    <dgm:cxn modelId="{41DE8AD7-1660-4064-AC8F-DF7A66AFF75D}" type="presParOf" srcId="{0A18EA35-7335-4748-8A6C-8CC05EC3D56F}" destId="{B8435728-C214-496D-A29F-F0B93B3F73CF}" srcOrd="0" destOrd="0" presId="urn:microsoft.com/office/officeart/2008/layout/LinedList"/>
    <dgm:cxn modelId="{A90564CB-630C-4CFB-AC72-925208929D5E}" type="presParOf" srcId="{0A18EA35-7335-4748-8A6C-8CC05EC3D56F}" destId="{258B728B-1412-4020-83A3-711679B9BBD2}" srcOrd="1" destOrd="0" presId="urn:microsoft.com/office/officeart/2008/layout/LinedList"/>
    <dgm:cxn modelId="{72CE94EA-1CCB-40F9-BFB1-F0B9FBF4F4AE}" type="presParOf" srcId="{258B728B-1412-4020-83A3-711679B9BBD2}" destId="{7D3BEDC8-3E58-4833-A70F-90A1936B49C0}" srcOrd="0" destOrd="0" presId="urn:microsoft.com/office/officeart/2008/layout/LinedList"/>
    <dgm:cxn modelId="{316611C2-6BF8-414F-9E56-BEAE397E4A34}" type="presParOf" srcId="{258B728B-1412-4020-83A3-711679B9BBD2}" destId="{E106A268-4F18-422B-904F-A456CF3FE609}" srcOrd="1" destOrd="0" presId="urn:microsoft.com/office/officeart/2008/layout/LinedList"/>
    <dgm:cxn modelId="{11548572-EA76-4370-A63D-1898875BEA5F}" type="presParOf" srcId="{E106A268-4F18-422B-904F-A456CF3FE609}" destId="{98EA11B9-75C6-4F91-9B18-A30FC9BEF6F3}" srcOrd="0" destOrd="0" presId="urn:microsoft.com/office/officeart/2008/layout/LinedList"/>
    <dgm:cxn modelId="{227D398E-9E98-41A7-911F-72B5C306D004}" type="presParOf" srcId="{E106A268-4F18-422B-904F-A456CF3FE609}" destId="{1D77DB67-59DB-47F7-B458-21CE37EEABC9}" srcOrd="1" destOrd="0" presId="urn:microsoft.com/office/officeart/2008/layout/LinedList"/>
    <dgm:cxn modelId="{D7941248-3B2C-41AD-9004-7A537741132F}" type="presParOf" srcId="{E106A268-4F18-422B-904F-A456CF3FE609}" destId="{731DD397-A5E8-4EA1-8176-9CCD31D814D2}" srcOrd="2" destOrd="0" presId="urn:microsoft.com/office/officeart/2008/layout/LinedList"/>
    <dgm:cxn modelId="{D0B8EB31-F047-43A2-A029-ED292B507129}" type="presParOf" srcId="{258B728B-1412-4020-83A3-711679B9BBD2}" destId="{D30BE1E3-419B-4A42-93CB-0284F73BF242}" srcOrd="2" destOrd="0" presId="urn:microsoft.com/office/officeart/2008/layout/LinedList"/>
    <dgm:cxn modelId="{B80CB5F0-394B-4D20-A804-3718B4800040}" type="presParOf" srcId="{258B728B-1412-4020-83A3-711679B9BBD2}" destId="{C0197030-A132-443C-A023-70B433F833EC}" srcOrd="3" destOrd="0" presId="urn:microsoft.com/office/officeart/2008/layout/LinedList"/>
    <dgm:cxn modelId="{0A15A7E1-2184-4AA3-A84E-3637D202832D}" type="presParOf" srcId="{123CDB86-7D04-438C-B721-D1669B766749}" destId="{B5E65CF2-4EBF-4270-A47E-B1B56CFB3292}" srcOrd="2" destOrd="0" presId="urn:microsoft.com/office/officeart/2008/layout/LinedList"/>
    <dgm:cxn modelId="{05F674F2-7AFB-4317-9BF6-C6829D63EC38}" type="presParOf" srcId="{123CDB86-7D04-438C-B721-D1669B766749}" destId="{3570EEAB-3E08-4979-8D4C-8FD17F76F675}" srcOrd="3" destOrd="0" presId="urn:microsoft.com/office/officeart/2008/layout/LinedList"/>
    <dgm:cxn modelId="{DA5C86BB-F30A-4DCE-9DAC-1A54C2F4364A}" type="presParOf" srcId="{3570EEAB-3E08-4979-8D4C-8FD17F76F675}" destId="{E40BD0CB-266E-4A1F-B50C-396C55E4CF1C}" srcOrd="0" destOrd="0" presId="urn:microsoft.com/office/officeart/2008/layout/LinedList"/>
    <dgm:cxn modelId="{07674218-F713-49A6-A9EB-2BC25F5B217B}" type="presParOf" srcId="{3570EEAB-3E08-4979-8D4C-8FD17F76F675}" destId="{5D1ADBC4-FE77-4690-BA89-750290E0D455}" srcOrd="1" destOrd="0" presId="urn:microsoft.com/office/officeart/2008/layout/LinedList"/>
    <dgm:cxn modelId="{95BC5963-1F98-464D-96F4-BBF36B64D599}" type="presParOf" srcId="{5D1ADBC4-FE77-4690-BA89-750290E0D455}" destId="{98671EA5-A718-4A09-A73F-E6BA160E2F7D}" srcOrd="0" destOrd="0" presId="urn:microsoft.com/office/officeart/2008/layout/LinedList"/>
    <dgm:cxn modelId="{3AB37E14-902B-40C6-A529-9CAACCEC9518}" type="presParOf" srcId="{5D1ADBC4-FE77-4690-BA89-750290E0D455}" destId="{7395EF47-74B9-4757-9FAE-67F8B825AE59}" srcOrd="1" destOrd="0" presId="urn:microsoft.com/office/officeart/2008/layout/LinedList"/>
    <dgm:cxn modelId="{4DF71588-DE86-4611-B36A-2422B7A01A1E}" type="presParOf" srcId="{7395EF47-74B9-4757-9FAE-67F8B825AE59}" destId="{D2410F37-F365-401A-8E87-A39330E71AC2}" srcOrd="0" destOrd="0" presId="urn:microsoft.com/office/officeart/2008/layout/LinedList"/>
    <dgm:cxn modelId="{4B11982A-6D67-4690-B262-C2D4AA5BFEA1}" type="presParOf" srcId="{7395EF47-74B9-4757-9FAE-67F8B825AE59}" destId="{766A1F23-552E-4182-B797-C3781F292F4C}" srcOrd="1" destOrd="0" presId="urn:microsoft.com/office/officeart/2008/layout/LinedList"/>
    <dgm:cxn modelId="{90E26787-6028-4A85-A0D7-5409DCD53C0F}" type="presParOf" srcId="{7395EF47-74B9-4757-9FAE-67F8B825AE59}" destId="{77FDA424-55C4-4594-BD52-5722F93A87BD}" srcOrd="2" destOrd="0" presId="urn:microsoft.com/office/officeart/2008/layout/LinedList"/>
    <dgm:cxn modelId="{C5E2DB68-7C08-4CC7-9D7B-98D9E9575B15}" type="presParOf" srcId="{5D1ADBC4-FE77-4690-BA89-750290E0D455}" destId="{0EFA7BE5-A78E-405D-B2CD-E0C5ADC82E64}" srcOrd="2" destOrd="0" presId="urn:microsoft.com/office/officeart/2008/layout/LinedList"/>
    <dgm:cxn modelId="{317C996C-41B2-4569-B4FB-0429ED10DF4D}" type="presParOf" srcId="{5D1ADBC4-FE77-4690-BA89-750290E0D455}" destId="{4EC437B0-3D76-4FA9-AC05-FAC0380BCF32}" srcOrd="3" destOrd="0" presId="urn:microsoft.com/office/officeart/2008/layout/LinedList"/>
    <dgm:cxn modelId="{4C4AA72D-7392-43A8-92D9-7E01E330280A}" type="presParOf" srcId="{123CDB86-7D04-438C-B721-D1669B766749}" destId="{3D0ADB3C-945B-43B9-B77B-6FACFA930DFE}" srcOrd="4" destOrd="0" presId="urn:microsoft.com/office/officeart/2008/layout/LinedList"/>
    <dgm:cxn modelId="{C42EB263-ECEA-42B0-A916-A11C3A888C0B}" type="presParOf" srcId="{123CDB86-7D04-438C-B721-D1669B766749}" destId="{3AF87F67-F30A-4444-87EB-792E603884CB}" srcOrd="5" destOrd="0" presId="urn:microsoft.com/office/officeart/2008/layout/LinedList"/>
    <dgm:cxn modelId="{A8356E42-F001-4A14-9149-D37FCC0DCA60}" type="presParOf" srcId="{3AF87F67-F30A-4444-87EB-792E603884CB}" destId="{23E5A2B7-10B5-44FC-BBDE-AB77B62685A1}" srcOrd="0" destOrd="0" presId="urn:microsoft.com/office/officeart/2008/layout/LinedList"/>
    <dgm:cxn modelId="{A548739C-6622-472A-B16B-3283D7B107BC}" type="presParOf" srcId="{3AF87F67-F30A-4444-87EB-792E603884CB}" destId="{F9FAEA84-1248-40C7-A5C1-443908604441}" srcOrd="1" destOrd="0" presId="urn:microsoft.com/office/officeart/2008/layout/LinedList"/>
    <dgm:cxn modelId="{1AC7041F-51E2-4B4F-BD3A-A8A90A2C831F}" type="presParOf" srcId="{F9FAEA84-1248-40C7-A5C1-443908604441}" destId="{FA712DC9-A9F9-487B-9AE1-7FF2DD8D88C2}" srcOrd="0" destOrd="0" presId="urn:microsoft.com/office/officeart/2008/layout/LinedList"/>
    <dgm:cxn modelId="{1F24AFFF-2DAF-45AD-90E0-135BC7D40B56}" type="presParOf" srcId="{F9FAEA84-1248-40C7-A5C1-443908604441}" destId="{3B33A256-E295-46C6-BC38-C9200221ABBA}" srcOrd="1" destOrd="0" presId="urn:microsoft.com/office/officeart/2008/layout/LinedList"/>
    <dgm:cxn modelId="{9A33802A-2C3A-4ACD-8695-3310397ED585}" type="presParOf" srcId="{3B33A256-E295-46C6-BC38-C9200221ABBA}" destId="{41F2C7EA-D87E-4380-9B50-87BA6EF7D3E7}" srcOrd="0" destOrd="0" presId="urn:microsoft.com/office/officeart/2008/layout/LinedList"/>
    <dgm:cxn modelId="{A67F508B-47FC-4841-92D3-57D616BAF6CE}" type="presParOf" srcId="{3B33A256-E295-46C6-BC38-C9200221ABBA}" destId="{F536681F-5A46-4E61-AF0D-F9C1227E702C}" srcOrd="1" destOrd="0" presId="urn:microsoft.com/office/officeart/2008/layout/LinedList"/>
    <dgm:cxn modelId="{A188F578-7050-45F1-BE84-FA0AC8D2EB7C}" type="presParOf" srcId="{3B33A256-E295-46C6-BC38-C9200221ABBA}" destId="{2246BE13-8C8F-4DF2-927D-B5DB844D6101}" srcOrd="2" destOrd="0" presId="urn:microsoft.com/office/officeart/2008/layout/LinedList"/>
    <dgm:cxn modelId="{9F1D780C-8801-4605-82A1-82C1316779F3}" type="presParOf" srcId="{F9FAEA84-1248-40C7-A5C1-443908604441}" destId="{73198B14-6E0A-49C1-AF45-766A5DC4D307}" srcOrd="2" destOrd="0" presId="urn:microsoft.com/office/officeart/2008/layout/LinedList"/>
    <dgm:cxn modelId="{53FC7C88-0217-42FD-A970-988CC3FA246C}" type="presParOf" srcId="{F9FAEA84-1248-40C7-A5C1-443908604441}" destId="{5B5B42B6-AD67-4811-96F4-19465EAAE091}" srcOrd="3" destOrd="0" presId="urn:microsoft.com/office/officeart/2008/layout/LinedList"/>
    <dgm:cxn modelId="{6845B54E-F7C7-4AE3-AB23-A73F4CF4ACF5}" type="presParOf" srcId="{123CDB86-7D04-438C-B721-D1669B766749}" destId="{6C950509-9F6B-49FF-AB77-2C97E67B7F9D}" srcOrd="6" destOrd="0" presId="urn:microsoft.com/office/officeart/2008/layout/LinedList"/>
    <dgm:cxn modelId="{34691009-B1BE-4921-97E9-3AF698AC795E}" type="presParOf" srcId="{123CDB86-7D04-438C-B721-D1669B766749}" destId="{EF417435-52EE-4AB4-A02D-6D8930C6AA6B}" srcOrd="7" destOrd="0" presId="urn:microsoft.com/office/officeart/2008/layout/LinedList"/>
    <dgm:cxn modelId="{BEE4A0AA-C745-4BEF-AE69-FC020028CE17}" type="presParOf" srcId="{EF417435-52EE-4AB4-A02D-6D8930C6AA6B}" destId="{CB4DDA2A-1E3E-46FC-8783-0F2BFB44AB6E}" srcOrd="0" destOrd="0" presId="urn:microsoft.com/office/officeart/2008/layout/LinedList"/>
    <dgm:cxn modelId="{08695D8D-1D56-4389-B09E-593682FF31B0}" type="presParOf" srcId="{EF417435-52EE-4AB4-A02D-6D8930C6AA6B}" destId="{1D9FE961-FE74-40D6-8FA4-80551AAD7D22}" srcOrd="1" destOrd="0" presId="urn:microsoft.com/office/officeart/2008/layout/LinedList"/>
    <dgm:cxn modelId="{3DACFABA-310A-47AA-83C2-86EC436AC569}" type="presParOf" srcId="{1D9FE961-FE74-40D6-8FA4-80551AAD7D22}" destId="{E54AF697-1575-4E2D-9158-EAF27CB69811}" srcOrd="0" destOrd="0" presId="urn:microsoft.com/office/officeart/2008/layout/LinedList"/>
    <dgm:cxn modelId="{AAC0D086-9452-471C-B557-0964D713D105}" type="presParOf" srcId="{1D9FE961-FE74-40D6-8FA4-80551AAD7D22}" destId="{CA3AE204-5FBE-41D1-B4B1-87B78B263DD7}" srcOrd="1" destOrd="0" presId="urn:microsoft.com/office/officeart/2008/layout/LinedList"/>
    <dgm:cxn modelId="{D614E0D0-A04D-4765-8844-738B58FC8ECA}" type="presParOf" srcId="{CA3AE204-5FBE-41D1-B4B1-87B78B263DD7}" destId="{B2C74777-1611-45E9-9C94-1AB9CE9883C6}" srcOrd="0" destOrd="0" presId="urn:microsoft.com/office/officeart/2008/layout/LinedList"/>
    <dgm:cxn modelId="{E140541F-C77C-4742-A9DD-D46242889E94}" type="presParOf" srcId="{CA3AE204-5FBE-41D1-B4B1-87B78B263DD7}" destId="{FF1374DE-F956-4259-9DBD-43C06117965F}" srcOrd="1" destOrd="0" presId="urn:microsoft.com/office/officeart/2008/layout/LinedList"/>
    <dgm:cxn modelId="{2593941C-3426-4F8B-AE20-4C800B1ABE56}" type="presParOf" srcId="{CA3AE204-5FBE-41D1-B4B1-87B78B263DD7}" destId="{E67C6BBB-9EFE-42AE-84EC-C99C2981A47F}" srcOrd="2" destOrd="0" presId="urn:microsoft.com/office/officeart/2008/layout/LinedList"/>
    <dgm:cxn modelId="{58D46C4A-131B-459A-A09F-F7B02F8866AD}" type="presParOf" srcId="{1D9FE961-FE74-40D6-8FA4-80551AAD7D22}" destId="{77854C86-DA45-48B3-A1DF-2941ACE0AC73}" srcOrd="2" destOrd="0" presId="urn:microsoft.com/office/officeart/2008/layout/LinedList"/>
    <dgm:cxn modelId="{E2F633AE-DBEB-46F9-A42A-E5A0C5FE6CA5}" type="presParOf" srcId="{1D9FE961-FE74-40D6-8FA4-80551AAD7D22}" destId="{AE86E121-82A9-4B07-BB00-E5763A180EB1}" srcOrd="3" destOrd="0" presId="urn:microsoft.com/office/officeart/2008/layout/LinedList"/>
    <dgm:cxn modelId="{22A70E42-56E3-4911-B7BE-9E9CBA4EC1DB}" type="presParOf" srcId="{1D9FE961-FE74-40D6-8FA4-80551AAD7D22}" destId="{63A0D148-FAD9-4565-9EB5-E8F54651583A}" srcOrd="4" destOrd="0" presId="urn:microsoft.com/office/officeart/2008/layout/LinedList"/>
    <dgm:cxn modelId="{83A717B4-2C37-482D-BB45-2E80D26375BA}" type="presParOf" srcId="{63A0D148-FAD9-4565-9EB5-E8F54651583A}" destId="{20570F6F-FB53-4D3F-893E-BC96A8DF48FA}" srcOrd="0" destOrd="0" presId="urn:microsoft.com/office/officeart/2008/layout/LinedList"/>
    <dgm:cxn modelId="{128882BD-A15E-4A9C-AD51-A1D965DCC669}" type="presParOf" srcId="{63A0D148-FAD9-4565-9EB5-E8F54651583A}" destId="{329B2749-1F5D-4356-ACE5-19CC0D8CCEB2}" srcOrd="1" destOrd="0" presId="urn:microsoft.com/office/officeart/2008/layout/LinedList"/>
    <dgm:cxn modelId="{76D1B303-6337-4A43-B072-E06158A911E5}" type="presParOf" srcId="{63A0D148-FAD9-4565-9EB5-E8F54651583A}" destId="{F660B194-1AC8-4E08-B0E1-4FB45EE760BB}" srcOrd="2" destOrd="0" presId="urn:microsoft.com/office/officeart/2008/layout/LinedList"/>
    <dgm:cxn modelId="{196D7954-5D61-438E-9CB0-20E8C74D600E}" type="presParOf" srcId="{1D9FE961-FE74-40D6-8FA4-80551AAD7D22}" destId="{28D589BD-4AF6-43E6-9DC8-4ECE473F1187}" srcOrd="5" destOrd="0" presId="urn:microsoft.com/office/officeart/2008/layout/LinedList"/>
    <dgm:cxn modelId="{708FBD26-CD38-403C-9C26-E836390BEBA9}" type="presParOf" srcId="{1D9FE961-FE74-40D6-8FA4-80551AAD7D22}" destId="{4910AE03-7129-480E-9FD7-DE0F88B1B308}" srcOrd="6" destOrd="0" presId="urn:microsoft.com/office/officeart/2008/layout/LinedList"/>
    <dgm:cxn modelId="{A7633021-6C1E-455B-BA7C-E07C25E3DCDF}" type="presParOf" srcId="{123CDB86-7D04-438C-B721-D1669B766749}" destId="{6DA47EBC-37FD-48D5-8620-0422C766E6CE}" srcOrd="8" destOrd="0" presId="urn:microsoft.com/office/officeart/2008/layout/LinedList"/>
    <dgm:cxn modelId="{A3C07FD5-A1D3-4961-B064-7B1AA7D21A3E}" type="presParOf" srcId="{123CDB86-7D04-438C-B721-D1669B766749}" destId="{13357B55-BD0A-485B-A0BE-989FC03469C4}" srcOrd="9" destOrd="0" presId="urn:microsoft.com/office/officeart/2008/layout/LinedList"/>
    <dgm:cxn modelId="{54998DAA-1DC7-47E8-AB27-0CC770A926AA}" type="presParOf" srcId="{13357B55-BD0A-485B-A0BE-989FC03469C4}" destId="{18B343B0-99EF-4DA6-A106-1EB6F4DCDD2C}" srcOrd="0" destOrd="0" presId="urn:microsoft.com/office/officeart/2008/layout/LinedList"/>
    <dgm:cxn modelId="{8E8B5FAB-86A6-4851-8FD8-FAC40E05AA42}" type="presParOf" srcId="{13357B55-BD0A-485B-A0BE-989FC03469C4}" destId="{A2C32344-05F8-4874-B5D8-BA067CC1B4C4}" srcOrd="1" destOrd="0" presId="urn:microsoft.com/office/officeart/2008/layout/LinedList"/>
    <dgm:cxn modelId="{FD88E765-1849-4303-AC75-CB43EA81DC4A}" type="presParOf" srcId="{A2C32344-05F8-4874-B5D8-BA067CC1B4C4}" destId="{EA314020-A17C-44F7-887C-1E8438E27183}" srcOrd="0" destOrd="0" presId="urn:microsoft.com/office/officeart/2008/layout/LinedList"/>
    <dgm:cxn modelId="{1DA1B64C-7DEC-4678-AE87-FC0700DCA109}" type="presParOf" srcId="{A2C32344-05F8-4874-B5D8-BA067CC1B4C4}" destId="{0D22B72E-294A-479A-B6CF-74673A27B07B}" srcOrd="1" destOrd="0" presId="urn:microsoft.com/office/officeart/2008/layout/LinedList"/>
    <dgm:cxn modelId="{24BCC2C1-0CF4-4832-97D8-B7CE5A4F52A8}" type="presParOf" srcId="{0D22B72E-294A-479A-B6CF-74673A27B07B}" destId="{7047594C-B0BA-442A-927F-9F962F228E26}" srcOrd="0" destOrd="0" presId="urn:microsoft.com/office/officeart/2008/layout/LinedList"/>
    <dgm:cxn modelId="{FBF6F37B-B485-4CE8-B7B7-6E3687715980}" type="presParOf" srcId="{0D22B72E-294A-479A-B6CF-74673A27B07B}" destId="{8C24FF07-9CA2-4DFE-BB14-0793C989AC1A}" srcOrd="1" destOrd="0" presId="urn:microsoft.com/office/officeart/2008/layout/LinedList"/>
    <dgm:cxn modelId="{6BF27646-A957-4234-9164-A2C81FB52BAD}" type="presParOf" srcId="{0D22B72E-294A-479A-B6CF-74673A27B07B}" destId="{2BB705C1-72AA-401A-ABA4-4A47FB721B08}" srcOrd="2" destOrd="0" presId="urn:microsoft.com/office/officeart/2008/layout/LinedList"/>
    <dgm:cxn modelId="{6BB6A332-C3BB-49A5-9607-E28012F8092A}" type="presParOf" srcId="{A2C32344-05F8-4874-B5D8-BA067CC1B4C4}" destId="{8613FE01-A657-4BF5-B0BE-10E1740B167C}" srcOrd="2" destOrd="0" presId="urn:microsoft.com/office/officeart/2008/layout/LinedList"/>
    <dgm:cxn modelId="{B4C3A2A5-95D6-488B-8517-4E01F3ED8754}" type="presParOf" srcId="{A2C32344-05F8-4874-B5D8-BA067CC1B4C4}" destId="{AB97329B-01D2-4CB6-9E2F-AC9B9121EF58}" srcOrd="3" destOrd="0" presId="urn:microsoft.com/office/officeart/2008/layout/LinedList"/>
    <dgm:cxn modelId="{29E14ECA-619A-4A48-A9FA-A75385A64E80}" type="presParOf" srcId="{123CDB86-7D04-438C-B721-D1669B766749}" destId="{8712C435-30D2-4262-ADEC-75CDA229ABA9}" srcOrd="10" destOrd="0" presId="urn:microsoft.com/office/officeart/2008/layout/LinedList"/>
    <dgm:cxn modelId="{C45BC52E-A4CD-4AEC-BE92-61294AD124FC}" type="presParOf" srcId="{123CDB86-7D04-438C-B721-D1669B766749}" destId="{4E92AD29-95BD-4D12-BB02-18FD5334746D}" srcOrd="11" destOrd="0" presId="urn:microsoft.com/office/officeart/2008/layout/LinedList"/>
    <dgm:cxn modelId="{DDFE8699-99ED-412A-BC09-0C4CC85E80F1}" type="presParOf" srcId="{4E92AD29-95BD-4D12-BB02-18FD5334746D}" destId="{AE5A4A69-F2E4-4CD4-88D5-61E2152A4E2A}" srcOrd="0" destOrd="0" presId="urn:microsoft.com/office/officeart/2008/layout/LinedList"/>
    <dgm:cxn modelId="{5668D097-C906-4487-A6C2-4CB30B85688D}" type="presParOf" srcId="{4E92AD29-95BD-4D12-BB02-18FD5334746D}" destId="{A0D19B70-E4AB-41C6-A50B-55284A5D4E92}" srcOrd="1" destOrd="0" presId="urn:microsoft.com/office/officeart/2008/layout/LinedList"/>
    <dgm:cxn modelId="{27EA9684-F82C-481F-8600-0D543A81AF3B}" type="presParOf" srcId="{A0D19B70-E4AB-41C6-A50B-55284A5D4E92}" destId="{F4E04C76-16B2-4726-AF35-37EF0D0D920A}" srcOrd="0" destOrd="0" presId="urn:microsoft.com/office/officeart/2008/layout/LinedList"/>
    <dgm:cxn modelId="{1CDFB9C5-AF0E-49B5-899E-647F27381CCC}" type="presParOf" srcId="{A0D19B70-E4AB-41C6-A50B-55284A5D4E92}" destId="{106D33BB-83C2-44F4-BA3D-5173FFFD754F}" srcOrd="1" destOrd="0" presId="urn:microsoft.com/office/officeart/2008/layout/LinedList"/>
    <dgm:cxn modelId="{C589E04A-3CC0-4093-8F2D-56F84C2752F3}" type="presParOf" srcId="{106D33BB-83C2-44F4-BA3D-5173FFFD754F}" destId="{92DB0285-59A4-4B6B-B9B5-2B0BBABF7400}" srcOrd="0" destOrd="0" presId="urn:microsoft.com/office/officeart/2008/layout/LinedList"/>
    <dgm:cxn modelId="{038BE76D-CA2F-411B-A66A-80619AAEF7E5}" type="presParOf" srcId="{106D33BB-83C2-44F4-BA3D-5173FFFD754F}" destId="{E6BCF781-9C06-4173-B8EE-F2D79223AF64}" srcOrd="1" destOrd="0" presId="urn:microsoft.com/office/officeart/2008/layout/LinedList"/>
    <dgm:cxn modelId="{F4306C01-E805-4094-89D8-F6FE23864B73}" type="presParOf" srcId="{106D33BB-83C2-44F4-BA3D-5173FFFD754F}" destId="{4272A641-B938-4413-821A-2548E8A41921}" srcOrd="2" destOrd="0" presId="urn:microsoft.com/office/officeart/2008/layout/LinedList"/>
    <dgm:cxn modelId="{9C48E063-E1FF-4744-812F-1C9A1DF7FACD}" type="presParOf" srcId="{A0D19B70-E4AB-41C6-A50B-55284A5D4E92}" destId="{BC6EE1BB-3FA1-412F-ABCA-C5A2212431A2}" srcOrd="2" destOrd="0" presId="urn:microsoft.com/office/officeart/2008/layout/LinedList"/>
    <dgm:cxn modelId="{4F01E8FD-B8D0-4B4C-96AF-5CC7BD26553F}" type="presParOf" srcId="{A0D19B70-E4AB-41C6-A50B-55284A5D4E92}" destId="{01F30B8A-AB74-4555-8E98-CF51B0EC47F5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FEE7A4-4F2F-4A53-8F3E-5FBE7C6B481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DA0BB34-0B64-4379-A097-9921EC5FF3C0}">
      <dgm:prSet/>
      <dgm:spPr/>
      <dgm:t>
        <a:bodyPr/>
        <a:lstStyle/>
        <a:p>
          <a:r>
            <a:rPr lang="en-US" dirty="0">
              <a:solidFill>
                <a:schemeClr val="accent3"/>
              </a:solidFill>
            </a:rPr>
            <a:t>Average: </a:t>
          </a:r>
          <a:r>
            <a:rPr lang="en-US" dirty="0"/>
            <a:t>$27.93 hourly </a:t>
          </a:r>
        </a:p>
        <a:p>
          <a:r>
            <a:rPr lang="en-US" dirty="0"/>
            <a:t>	 $58,097 annual</a:t>
          </a:r>
        </a:p>
      </dgm:t>
    </dgm:pt>
    <dgm:pt modelId="{764C5670-1946-4398-BE85-FC02C44FC582}" type="parTrans" cxnId="{5F80D712-D649-498B-B3A3-6BBB75139254}">
      <dgm:prSet/>
      <dgm:spPr/>
      <dgm:t>
        <a:bodyPr/>
        <a:lstStyle/>
        <a:p>
          <a:endParaRPr lang="en-US"/>
        </a:p>
      </dgm:t>
    </dgm:pt>
    <dgm:pt modelId="{6E8DCC72-795E-400F-B41C-269999E099E6}" type="sibTrans" cxnId="{5F80D712-D649-498B-B3A3-6BBB75139254}">
      <dgm:prSet/>
      <dgm:spPr/>
      <dgm:t>
        <a:bodyPr/>
        <a:lstStyle/>
        <a:p>
          <a:endParaRPr lang="en-US"/>
        </a:p>
      </dgm:t>
    </dgm:pt>
    <dgm:pt modelId="{FCEC6C4F-87A5-4F26-9497-A8BA41A7AEF0}">
      <dgm:prSet/>
      <dgm:spPr/>
      <dgm:t>
        <a:bodyPr/>
        <a:lstStyle/>
        <a:p>
          <a:r>
            <a:rPr lang="en-US" dirty="0">
              <a:solidFill>
                <a:schemeClr val="accent3"/>
              </a:solidFill>
            </a:rPr>
            <a:t>Entry: </a:t>
          </a:r>
          <a:r>
            <a:rPr lang="en-US" dirty="0"/>
            <a:t>$13.73 hourly</a:t>
          </a:r>
        </a:p>
        <a:p>
          <a:r>
            <a:rPr lang="en-US" dirty="0"/>
            <a:t>           $28,566 annual</a:t>
          </a:r>
        </a:p>
      </dgm:t>
    </dgm:pt>
    <dgm:pt modelId="{D2A70966-869B-485A-85A7-35176BAE5F55}" type="parTrans" cxnId="{2581AF93-DEE9-46FC-9B9F-3C51B196733E}">
      <dgm:prSet/>
      <dgm:spPr/>
      <dgm:t>
        <a:bodyPr/>
        <a:lstStyle/>
        <a:p>
          <a:endParaRPr lang="en-US"/>
        </a:p>
      </dgm:t>
    </dgm:pt>
    <dgm:pt modelId="{27FCF311-23BF-4048-9954-6EE804D41E4F}" type="sibTrans" cxnId="{2581AF93-DEE9-46FC-9B9F-3C51B196733E}">
      <dgm:prSet/>
      <dgm:spPr/>
      <dgm:t>
        <a:bodyPr/>
        <a:lstStyle/>
        <a:p>
          <a:endParaRPr lang="en-US"/>
        </a:p>
      </dgm:t>
    </dgm:pt>
    <dgm:pt modelId="{B5171090-8F82-4207-894A-C79015017D00}">
      <dgm:prSet/>
      <dgm:spPr/>
      <dgm:t>
        <a:bodyPr/>
        <a:lstStyle/>
        <a:p>
          <a:r>
            <a:rPr lang="en-US" dirty="0">
              <a:solidFill>
                <a:schemeClr val="accent3"/>
              </a:solidFill>
            </a:rPr>
            <a:t>Median: </a:t>
          </a:r>
          <a:r>
            <a:rPr lang="en-US" dirty="0"/>
            <a:t>$22.27 hourly</a:t>
          </a:r>
        </a:p>
        <a:p>
          <a:r>
            <a:rPr lang="en-US" dirty="0"/>
            <a:t>	$46,319 annual</a:t>
          </a:r>
        </a:p>
      </dgm:t>
    </dgm:pt>
    <dgm:pt modelId="{88417AD0-D8B9-40DA-BE75-31366915AB1E}" type="parTrans" cxnId="{DA34046A-FDAB-4941-8BA3-C89EA63445DE}">
      <dgm:prSet/>
      <dgm:spPr/>
      <dgm:t>
        <a:bodyPr/>
        <a:lstStyle/>
        <a:p>
          <a:endParaRPr lang="en-US"/>
        </a:p>
      </dgm:t>
    </dgm:pt>
    <dgm:pt modelId="{698C13F0-37C3-48A8-A0CC-05463F863886}" type="sibTrans" cxnId="{DA34046A-FDAB-4941-8BA3-C89EA63445DE}">
      <dgm:prSet/>
      <dgm:spPr/>
      <dgm:t>
        <a:bodyPr/>
        <a:lstStyle/>
        <a:p>
          <a:endParaRPr lang="en-US"/>
        </a:p>
      </dgm:t>
    </dgm:pt>
    <dgm:pt modelId="{2E38335E-E9EF-4E22-9C17-130507DB4AB4}">
      <dgm:prSet/>
      <dgm:spPr/>
      <dgm:t>
        <a:bodyPr/>
        <a:lstStyle/>
        <a:p>
          <a:r>
            <a:rPr lang="en-US" dirty="0">
              <a:solidFill>
                <a:schemeClr val="accent3"/>
              </a:solidFill>
            </a:rPr>
            <a:t>Experienced: </a:t>
          </a:r>
          <a:r>
            <a:rPr lang="en-US" dirty="0"/>
            <a:t>$35.04 hourly</a:t>
          </a:r>
        </a:p>
        <a:p>
          <a:r>
            <a:rPr lang="en-US" dirty="0"/>
            <a:t>	        $72,864 annual</a:t>
          </a:r>
        </a:p>
      </dgm:t>
    </dgm:pt>
    <dgm:pt modelId="{A45465C6-A423-4D5A-8D69-6283B9C3AB5B}" type="parTrans" cxnId="{E9D75CC7-C3D8-45A5-BAD6-A657A0287DB8}">
      <dgm:prSet/>
      <dgm:spPr/>
      <dgm:t>
        <a:bodyPr/>
        <a:lstStyle/>
        <a:p>
          <a:endParaRPr lang="en-US"/>
        </a:p>
      </dgm:t>
    </dgm:pt>
    <dgm:pt modelId="{752172D6-9001-442E-8C7B-2AC400DF865D}" type="sibTrans" cxnId="{E9D75CC7-C3D8-45A5-BAD6-A657A0287DB8}">
      <dgm:prSet/>
      <dgm:spPr/>
      <dgm:t>
        <a:bodyPr/>
        <a:lstStyle/>
        <a:p>
          <a:endParaRPr lang="en-US"/>
        </a:p>
      </dgm:t>
    </dgm:pt>
    <dgm:pt modelId="{82837B2B-63E2-47ED-9C25-7A0714A31BBC}" type="pres">
      <dgm:prSet presAssocID="{59FEE7A4-4F2F-4A53-8F3E-5FBE7C6B4816}" presName="vert0" presStyleCnt="0">
        <dgm:presLayoutVars>
          <dgm:dir/>
          <dgm:animOne val="branch"/>
          <dgm:animLvl val="lvl"/>
        </dgm:presLayoutVars>
      </dgm:prSet>
      <dgm:spPr/>
    </dgm:pt>
    <dgm:pt modelId="{B0D21FDD-7857-42FD-9030-9CBB9121D732}" type="pres">
      <dgm:prSet presAssocID="{5DA0BB34-0B64-4379-A097-9921EC5FF3C0}" presName="thickLine" presStyleLbl="alignNode1" presStyleIdx="0" presStyleCnt="4"/>
      <dgm:spPr/>
    </dgm:pt>
    <dgm:pt modelId="{6C35A43D-8270-4B48-93A6-BCC499D497AC}" type="pres">
      <dgm:prSet presAssocID="{5DA0BB34-0B64-4379-A097-9921EC5FF3C0}" presName="horz1" presStyleCnt="0"/>
      <dgm:spPr/>
    </dgm:pt>
    <dgm:pt modelId="{234CCCAE-C214-436A-9AB5-772BCE6E9E9E}" type="pres">
      <dgm:prSet presAssocID="{5DA0BB34-0B64-4379-A097-9921EC5FF3C0}" presName="tx1" presStyleLbl="revTx" presStyleIdx="0" presStyleCnt="4"/>
      <dgm:spPr/>
    </dgm:pt>
    <dgm:pt modelId="{393C4ADB-9CD4-4AD9-AE42-E6D919B3F15D}" type="pres">
      <dgm:prSet presAssocID="{5DA0BB34-0B64-4379-A097-9921EC5FF3C0}" presName="vert1" presStyleCnt="0"/>
      <dgm:spPr/>
    </dgm:pt>
    <dgm:pt modelId="{EB2C522F-9669-4E77-AB5B-06A7B254D2F4}" type="pres">
      <dgm:prSet presAssocID="{FCEC6C4F-87A5-4F26-9497-A8BA41A7AEF0}" presName="thickLine" presStyleLbl="alignNode1" presStyleIdx="1" presStyleCnt="4"/>
      <dgm:spPr/>
    </dgm:pt>
    <dgm:pt modelId="{2BEE2485-2A95-455A-8636-6328E3F02066}" type="pres">
      <dgm:prSet presAssocID="{FCEC6C4F-87A5-4F26-9497-A8BA41A7AEF0}" presName="horz1" presStyleCnt="0"/>
      <dgm:spPr/>
    </dgm:pt>
    <dgm:pt modelId="{D578B16F-64A4-4DCA-B6B8-4E288972098D}" type="pres">
      <dgm:prSet presAssocID="{FCEC6C4F-87A5-4F26-9497-A8BA41A7AEF0}" presName="tx1" presStyleLbl="revTx" presStyleIdx="1" presStyleCnt="4"/>
      <dgm:spPr/>
    </dgm:pt>
    <dgm:pt modelId="{9ACB21C5-0FE5-4BC7-9712-AC04548CDBFB}" type="pres">
      <dgm:prSet presAssocID="{FCEC6C4F-87A5-4F26-9497-A8BA41A7AEF0}" presName="vert1" presStyleCnt="0"/>
      <dgm:spPr/>
    </dgm:pt>
    <dgm:pt modelId="{521A5ABE-93F4-4691-8D0C-726F3665A6E0}" type="pres">
      <dgm:prSet presAssocID="{B5171090-8F82-4207-894A-C79015017D00}" presName="thickLine" presStyleLbl="alignNode1" presStyleIdx="2" presStyleCnt="4"/>
      <dgm:spPr/>
    </dgm:pt>
    <dgm:pt modelId="{50FD673C-7A64-4746-B96B-D257398FDCD2}" type="pres">
      <dgm:prSet presAssocID="{B5171090-8F82-4207-894A-C79015017D00}" presName="horz1" presStyleCnt="0"/>
      <dgm:spPr/>
    </dgm:pt>
    <dgm:pt modelId="{42EB35A1-4B63-4634-8ECC-A6E33F121715}" type="pres">
      <dgm:prSet presAssocID="{B5171090-8F82-4207-894A-C79015017D00}" presName="tx1" presStyleLbl="revTx" presStyleIdx="2" presStyleCnt="4"/>
      <dgm:spPr/>
    </dgm:pt>
    <dgm:pt modelId="{2060E52C-AF64-4280-8C77-AF2B009A3179}" type="pres">
      <dgm:prSet presAssocID="{B5171090-8F82-4207-894A-C79015017D00}" presName="vert1" presStyleCnt="0"/>
      <dgm:spPr/>
    </dgm:pt>
    <dgm:pt modelId="{2CE20E71-B094-40FD-AC8C-38D838BEFF9A}" type="pres">
      <dgm:prSet presAssocID="{2E38335E-E9EF-4E22-9C17-130507DB4AB4}" presName="thickLine" presStyleLbl="alignNode1" presStyleIdx="3" presStyleCnt="4"/>
      <dgm:spPr/>
    </dgm:pt>
    <dgm:pt modelId="{0E2A84B0-2A29-4A86-9814-7EB6CA3EEEA3}" type="pres">
      <dgm:prSet presAssocID="{2E38335E-E9EF-4E22-9C17-130507DB4AB4}" presName="horz1" presStyleCnt="0"/>
      <dgm:spPr/>
    </dgm:pt>
    <dgm:pt modelId="{FFC8E14E-501C-4C0A-9EB5-EE27E1C0C5BA}" type="pres">
      <dgm:prSet presAssocID="{2E38335E-E9EF-4E22-9C17-130507DB4AB4}" presName="tx1" presStyleLbl="revTx" presStyleIdx="3" presStyleCnt="4"/>
      <dgm:spPr/>
    </dgm:pt>
    <dgm:pt modelId="{6B1295EB-5E19-43C3-A8FB-09F20178D74F}" type="pres">
      <dgm:prSet presAssocID="{2E38335E-E9EF-4E22-9C17-130507DB4AB4}" presName="vert1" presStyleCnt="0"/>
      <dgm:spPr/>
    </dgm:pt>
  </dgm:ptLst>
  <dgm:cxnLst>
    <dgm:cxn modelId="{1C317300-DF97-4442-BC6F-AD5C6994B60D}" type="presOf" srcId="{2E38335E-E9EF-4E22-9C17-130507DB4AB4}" destId="{FFC8E14E-501C-4C0A-9EB5-EE27E1C0C5BA}" srcOrd="0" destOrd="0" presId="urn:microsoft.com/office/officeart/2008/layout/LinedList"/>
    <dgm:cxn modelId="{5F80D712-D649-498B-B3A3-6BBB75139254}" srcId="{59FEE7A4-4F2F-4A53-8F3E-5FBE7C6B4816}" destId="{5DA0BB34-0B64-4379-A097-9921EC5FF3C0}" srcOrd="0" destOrd="0" parTransId="{764C5670-1946-4398-BE85-FC02C44FC582}" sibTransId="{6E8DCC72-795E-400F-B41C-269999E099E6}"/>
    <dgm:cxn modelId="{DA34046A-FDAB-4941-8BA3-C89EA63445DE}" srcId="{59FEE7A4-4F2F-4A53-8F3E-5FBE7C6B4816}" destId="{B5171090-8F82-4207-894A-C79015017D00}" srcOrd="2" destOrd="0" parTransId="{88417AD0-D8B9-40DA-BE75-31366915AB1E}" sibTransId="{698C13F0-37C3-48A8-A0CC-05463F863886}"/>
    <dgm:cxn modelId="{B1BECB88-7A16-4A90-A695-4F2ECD872E9B}" type="presOf" srcId="{B5171090-8F82-4207-894A-C79015017D00}" destId="{42EB35A1-4B63-4634-8ECC-A6E33F121715}" srcOrd="0" destOrd="0" presId="urn:microsoft.com/office/officeart/2008/layout/LinedList"/>
    <dgm:cxn modelId="{2581AF93-DEE9-46FC-9B9F-3C51B196733E}" srcId="{59FEE7A4-4F2F-4A53-8F3E-5FBE7C6B4816}" destId="{FCEC6C4F-87A5-4F26-9497-A8BA41A7AEF0}" srcOrd="1" destOrd="0" parTransId="{D2A70966-869B-485A-85A7-35176BAE5F55}" sibTransId="{27FCF311-23BF-4048-9954-6EE804D41E4F}"/>
    <dgm:cxn modelId="{E9D75CC7-C3D8-45A5-BAD6-A657A0287DB8}" srcId="{59FEE7A4-4F2F-4A53-8F3E-5FBE7C6B4816}" destId="{2E38335E-E9EF-4E22-9C17-130507DB4AB4}" srcOrd="3" destOrd="0" parTransId="{A45465C6-A423-4D5A-8D69-6283B9C3AB5B}" sibTransId="{752172D6-9001-442E-8C7B-2AC400DF865D}"/>
    <dgm:cxn modelId="{A4459FD2-D9E8-4241-B6F2-AEE6F2AE0D88}" type="presOf" srcId="{5DA0BB34-0B64-4379-A097-9921EC5FF3C0}" destId="{234CCCAE-C214-436A-9AB5-772BCE6E9E9E}" srcOrd="0" destOrd="0" presId="urn:microsoft.com/office/officeart/2008/layout/LinedList"/>
    <dgm:cxn modelId="{763263DE-CC78-4092-9848-659B28F73A1A}" type="presOf" srcId="{FCEC6C4F-87A5-4F26-9497-A8BA41A7AEF0}" destId="{D578B16F-64A4-4DCA-B6B8-4E288972098D}" srcOrd="0" destOrd="0" presId="urn:microsoft.com/office/officeart/2008/layout/LinedList"/>
    <dgm:cxn modelId="{AD1592FD-2168-4346-800B-A4A3F76F7650}" type="presOf" srcId="{59FEE7A4-4F2F-4A53-8F3E-5FBE7C6B4816}" destId="{82837B2B-63E2-47ED-9C25-7A0714A31BBC}" srcOrd="0" destOrd="0" presId="urn:microsoft.com/office/officeart/2008/layout/LinedList"/>
    <dgm:cxn modelId="{283AF333-6A5C-4E62-BF3C-0974265EE01A}" type="presParOf" srcId="{82837B2B-63E2-47ED-9C25-7A0714A31BBC}" destId="{B0D21FDD-7857-42FD-9030-9CBB9121D732}" srcOrd="0" destOrd="0" presId="urn:microsoft.com/office/officeart/2008/layout/LinedList"/>
    <dgm:cxn modelId="{A58B2BD3-86E3-407F-8652-0E835C92626A}" type="presParOf" srcId="{82837B2B-63E2-47ED-9C25-7A0714A31BBC}" destId="{6C35A43D-8270-4B48-93A6-BCC499D497AC}" srcOrd="1" destOrd="0" presId="urn:microsoft.com/office/officeart/2008/layout/LinedList"/>
    <dgm:cxn modelId="{F5669367-9E00-40EE-ADA0-485A0FF70DD1}" type="presParOf" srcId="{6C35A43D-8270-4B48-93A6-BCC499D497AC}" destId="{234CCCAE-C214-436A-9AB5-772BCE6E9E9E}" srcOrd="0" destOrd="0" presId="urn:microsoft.com/office/officeart/2008/layout/LinedList"/>
    <dgm:cxn modelId="{CDB61323-5478-4951-92D8-6B21BD577764}" type="presParOf" srcId="{6C35A43D-8270-4B48-93A6-BCC499D497AC}" destId="{393C4ADB-9CD4-4AD9-AE42-E6D919B3F15D}" srcOrd="1" destOrd="0" presId="urn:microsoft.com/office/officeart/2008/layout/LinedList"/>
    <dgm:cxn modelId="{E6BF0C11-3C22-4A89-AC3C-2409C9D2B853}" type="presParOf" srcId="{82837B2B-63E2-47ED-9C25-7A0714A31BBC}" destId="{EB2C522F-9669-4E77-AB5B-06A7B254D2F4}" srcOrd="2" destOrd="0" presId="urn:microsoft.com/office/officeart/2008/layout/LinedList"/>
    <dgm:cxn modelId="{300C30AF-5899-4E51-ABCE-3C491A9C9DE1}" type="presParOf" srcId="{82837B2B-63E2-47ED-9C25-7A0714A31BBC}" destId="{2BEE2485-2A95-455A-8636-6328E3F02066}" srcOrd="3" destOrd="0" presId="urn:microsoft.com/office/officeart/2008/layout/LinedList"/>
    <dgm:cxn modelId="{846BEA1D-0C0A-435E-BEB2-0BFED9E29360}" type="presParOf" srcId="{2BEE2485-2A95-455A-8636-6328E3F02066}" destId="{D578B16F-64A4-4DCA-B6B8-4E288972098D}" srcOrd="0" destOrd="0" presId="urn:microsoft.com/office/officeart/2008/layout/LinedList"/>
    <dgm:cxn modelId="{D960BEBA-4820-4C07-8EFF-030957FC1193}" type="presParOf" srcId="{2BEE2485-2A95-455A-8636-6328E3F02066}" destId="{9ACB21C5-0FE5-4BC7-9712-AC04548CDBFB}" srcOrd="1" destOrd="0" presId="urn:microsoft.com/office/officeart/2008/layout/LinedList"/>
    <dgm:cxn modelId="{DFFE39E0-8E0D-473C-8E93-368798B989EB}" type="presParOf" srcId="{82837B2B-63E2-47ED-9C25-7A0714A31BBC}" destId="{521A5ABE-93F4-4691-8D0C-726F3665A6E0}" srcOrd="4" destOrd="0" presId="urn:microsoft.com/office/officeart/2008/layout/LinedList"/>
    <dgm:cxn modelId="{258FD35B-868C-47B9-ADBF-44407B5B865A}" type="presParOf" srcId="{82837B2B-63E2-47ED-9C25-7A0714A31BBC}" destId="{50FD673C-7A64-4746-B96B-D257398FDCD2}" srcOrd="5" destOrd="0" presId="urn:microsoft.com/office/officeart/2008/layout/LinedList"/>
    <dgm:cxn modelId="{09F2960B-8580-4277-AE82-F763057DBEC9}" type="presParOf" srcId="{50FD673C-7A64-4746-B96B-D257398FDCD2}" destId="{42EB35A1-4B63-4634-8ECC-A6E33F121715}" srcOrd="0" destOrd="0" presId="urn:microsoft.com/office/officeart/2008/layout/LinedList"/>
    <dgm:cxn modelId="{634E03B8-2B80-4B8D-8A31-D9E82BC0E334}" type="presParOf" srcId="{50FD673C-7A64-4746-B96B-D257398FDCD2}" destId="{2060E52C-AF64-4280-8C77-AF2B009A3179}" srcOrd="1" destOrd="0" presId="urn:microsoft.com/office/officeart/2008/layout/LinedList"/>
    <dgm:cxn modelId="{2953C1E4-09E9-4305-98B3-817B76F60B3C}" type="presParOf" srcId="{82837B2B-63E2-47ED-9C25-7A0714A31BBC}" destId="{2CE20E71-B094-40FD-AC8C-38D838BEFF9A}" srcOrd="6" destOrd="0" presId="urn:microsoft.com/office/officeart/2008/layout/LinedList"/>
    <dgm:cxn modelId="{9EF2B798-715F-40FF-8DE4-EFFE1D225053}" type="presParOf" srcId="{82837B2B-63E2-47ED-9C25-7A0714A31BBC}" destId="{0E2A84B0-2A29-4A86-9814-7EB6CA3EEEA3}" srcOrd="7" destOrd="0" presId="urn:microsoft.com/office/officeart/2008/layout/LinedList"/>
    <dgm:cxn modelId="{A314CE98-385A-4C3C-B25F-20AF823E8F74}" type="presParOf" srcId="{0E2A84B0-2A29-4A86-9814-7EB6CA3EEEA3}" destId="{FFC8E14E-501C-4C0A-9EB5-EE27E1C0C5BA}" srcOrd="0" destOrd="0" presId="urn:microsoft.com/office/officeart/2008/layout/LinedList"/>
    <dgm:cxn modelId="{9AE6DE57-0BE3-469C-9381-A1AB3039E6E5}" type="presParOf" srcId="{0E2A84B0-2A29-4A86-9814-7EB6CA3EEEA3}" destId="{6B1295EB-5E19-43C3-A8FB-09F20178D74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7BED5C-9007-4BFB-BE43-DF65225037E5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E32141D-ADEB-42B9-A21D-8EE6864E57B2}">
      <dgm:prSet/>
      <dgm:spPr/>
      <dgm:t>
        <a:bodyPr/>
        <a:lstStyle/>
        <a:p>
          <a:pPr algn="ctr"/>
          <a:r>
            <a:rPr lang="en-US" dirty="0"/>
            <a:t>Go to: </a:t>
          </a:r>
          <a:r>
            <a:rPr lang="en-US" dirty="0">
              <a:hlinkClick xmlns:r="http://schemas.openxmlformats.org/officeDocument/2006/relationships" r:id="rId1"/>
            </a:rPr>
            <a:t>NEworks.Nebraska.gov</a:t>
          </a:r>
          <a:endParaRPr lang="en-US" dirty="0"/>
        </a:p>
      </dgm:t>
    </dgm:pt>
    <dgm:pt modelId="{6B6F2508-FF03-4863-BDE4-47C5429DBD86}" type="parTrans" cxnId="{F5B683C0-0462-48B8-89CA-BC59AB9B4DD3}">
      <dgm:prSet/>
      <dgm:spPr/>
      <dgm:t>
        <a:bodyPr/>
        <a:lstStyle/>
        <a:p>
          <a:endParaRPr lang="en-US"/>
        </a:p>
      </dgm:t>
    </dgm:pt>
    <dgm:pt modelId="{F04F7E5D-BC84-40B0-8001-389FEC322948}" type="sibTrans" cxnId="{F5B683C0-0462-48B8-89CA-BC59AB9B4DD3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A9B71EE3-D224-4E0C-9B4A-B6716C5068C5}">
      <dgm:prSet/>
      <dgm:spPr/>
      <dgm:t>
        <a:bodyPr/>
        <a:lstStyle/>
        <a:p>
          <a:pPr algn="ctr"/>
          <a:r>
            <a:rPr lang="en-US" dirty="0"/>
            <a:t>Under Labor Market Information, click on “Labor Market Analysis”</a:t>
          </a:r>
        </a:p>
      </dgm:t>
    </dgm:pt>
    <dgm:pt modelId="{B0B741A6-0691-4BDB-B5A4-FBA48574E459}" type="parTrans" cxnId="{FC6F75D8-5F3B-45C5-ACED-28C8A4063F89}">
      <dgm:prSet/>
      <dgm:spPr/>
      <dgm:t>
        <a:bodyPr/>
        <a:lstStyle/>
        <a:p>
          <a:endParaRPr lang="en-US"/>
        </a:p>
      </dgm:t>
    </dgm:pt>
    <dgm:pt modelId="{3EB3937A-1D2E-4B56-B984-8102819A521D}" type="sibTrans" cxnId="{FC6F75D8-5F3B-45C5-ACED-28C8A4063F89}">
      <dgm:prSet phldrT="2" phldr="0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en-US"/>
            <a:t>2</a:t>
          </a:r>
          <a:endParaRPr lang="en-US" dirty="0"/>
        </a:p>
      </dgm:t>
    </dgm:pt>
    <dgm:pt modelId="{898BBABE-FC33-4B3F-A871-32965D6A4A39}">
      <dgm:prSet/>
      <dgm:spPr/>
      <dgm:t>
        <a:bodyPr/>
        <a:lstStyle/>
        <a:p>
          <a:pPr algn="ctr"/>
          <a:r>
            <a:rPr lang="en-US" dirty="0"/>
            <a:t>From the quick link buttons in the upper right, click “Occupational Employment &amp; Wages”</a:t>
          </a:r>
        </a:p>
      </dgm:t>
    </dgm:pt>
    <dgm:pt modelId="{2EEE7CF4-F06D-45C8-AA1B-976B892BDCE3}" type="parTrans" cxnId="{D0E4C902-28EA-45AB-B2DF-E30E4666EFAE}">
      <dgm:prSet/>
      <dgm:spPr/>
      <dgm:t>
        <a:bodyPr/>
        <a:lstStyle/>
        <a:p>
          <a:endParaRPr lang="en-US"/>
        </a:p>
      </dgm:t>
    </dgm:pt>
    <dgm:pt modelId="{2E6211AA-BE54-438D-889F-95884DAE2A44}" type="sibTrans" cxnId="{D0E4C902-28EA-45AB-B2DF-E30E4666EFAE}">
      <dgm:prSet phldrT="3" phldr="0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/>
            <a:t>3</a:t>
          </a:r>
          <a:endParaRPr lang="en-US" dirty="0"/>
        </a:p>
      </dgm:t>
    </dgm:pt>
    <dgm:pt modelId="{3C29A75D-FC94-4C90-A8E0-2433FAB5DABF}" type="pres">
      <dgm:prSet presAssocID="{8E7BED5C-9007-4BFB-BE43-DF65225037E5}" presName="Name0" presStyleCnt="0">
        <dgm:presLayoutVars>
          <dgm:animLvl val="lvl"/>
          <dgm:resizeHandles val="exact"/>
        </dgm:presLayoutVars>
      </dgm:prSet>
      <dgm:spPr/>
    </dgm:pt>
    <dgm:pt modelId="{F434DDFC-6682-4378-90AE-936BD642C3EB}" type="pres">
      <dgm:prSet presAssocID="{CE32141D-ADEB-42B9-A21D-8EE6864E57B2}" presName="compositeNode" presStyleCnt="0">
        <dgm:presLayoutVars>
          <dgm:bulletEnabled val="1"/>
        </dgm:presLayoutVars>
      </dgm:prSet>
      <dgm:spPr/>
    </dgm:pt>
    <dgm:pt modelId="{9BA8991C-F018-46C5-B0E3-D0BE1298200E}" type="pres">
      <dgm:prSet presAssocID="{CE32141D-ADEB-42B9-A21D-8EE6864E57B2}" presName="bgRect" presStyleLbl="bgAccFollowNode1" presStyleIdx="0" presStyleCnt="3"/>
      <dgm:spPr/>
    </dgm:pt>
    <dgm:pt modelId="{9067F895-1A0D-418D-BF78-FF3C6B22CD62}" type="pres">
      <dgm:prSet presAssocID="{F04F7E5D-BC84-40B0-8001-389FEC322948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CB5476E3-7862-46FB-B9A1-2B00742565A6}" type="pres">
      <dgm:prSet presAssocID="{CE32141D-ADEB-42B9-A21D-8EE6864E57B2}" presName="bottomLine" presStyleLbl="alignNode1" presStyleIdx="1" presStyleCnt="6">
        <dgm:presLayoutVars/>
      </dgm:prSet>
      <dgm:spPr/>
    </dgm:pt>
    <dgm:pt modelId="{11882757-80EE-4EB1-BEDA-221FCDA4648B}" type="pres">
      <dgm:prSet presAssocID="{CE32141D-ADEB-42B9-A21D-8EE6864E57B2}" presName="nodeText" presStyleLbl="bgAccFollowNode1" presStyleIdx="0" presStyleCnt="3">
        <dgm:presLayoutVars>
          <dgm:bulletEnabled val="1"/>
        </dgm:presLayoutVars>
      </dgm:prSet>
      <dgm:spPr/>
    </dgm:pt>
    <dgm:pt modelId="{9DC696CF-ADFC-4EC8-BC21-F2F55DF1C2B0}" type="pres">
      <dgm:prSet presAssocID="{F04F7E5D-BC84-40B0-8001-389FEC322948}" presName="sibTrans" presStyleCnt="0"/>
      <dgm:spPr/>
    </dgm:pt>
    <dgm:pt modelId="{1081239C-7E8D-4E4E-9D4D-B4360DDC06C1}" type="pres">
      <dgm:prSet presAssocID="{A9B71EE3-D224-4E0C-9B4A-B6716C5068C5}" presName="compositeNode" presStyleCnt="0">
        <dgm:presLayoutVars>
          <dgm:bulletEnabled val="1"/>
        </dgm:presLayoutVars>
      </dgm:prSet>
      <dgm:spPr/>
    </dgm:pt>
    <dgm:pt modelId="{18ACB8CB-0B44-4A86-9585-1AF29E26F99E}" type="pres">
      <dgm:prSet presAssocID="{A9B71EE3-D224-4E0C-9B4A-B6716C5068C5}" presName="bgRect" presStyleLbl="bgAccFollowNode1" presStyleIdx="1" presStyleCnt="3"/>
      <dgm:spPr/>
    </dgm:pt>
    <dgm:pt modelId="{A3F82047-C4AA-4CF4-A652-A493472EE01B}" type="pres">
      <dgm:prSet presAssocID="{3EB3937A-1D2E-4B56-B984-8102819A521D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E1E165E6-2EBD-47F4-845E-F9919AFBB428}" type="pres">
      <dgm:prSet presAssocID="{A9B71EE3-D224-4E0C-9B4A-B6716C5068C5}" presName="bottomLine" presStyleLbl="alignNode1" presStyleIdx="3" presStyleCnt="6">
        <dgm:presLayoutVars/>
      </dgm:prSet>
      <dgm:spPr/>
    </dgm:pt>
    <dgm:pt modelId="{B98A8120-D1D6-4D61-8D80-C20752F21673}" type="pres">
      <dgm:prSet presAssocID="{A9B71EE3-D224-4E0C-9B4A-B6716C5068C5}" presName="nodeText" presStyleLbl="bgAccFollowNode1" presStyleIdx="1" presStyleCnt="3">
        <dgm:presLayoutVars>
          <dgm:bulletEnabled val="1"/>
        </dgm:presLayoutVars>
      </dgm:prSet>
      <dgm:spPr/>
    </dgm:pt>
    <dgm:pt modelId="{5FE6D4DE-27C4-40AA-8B4F-459734408D8E}" type="pres">
      <dgm:prSet presAssocID="{3EB3937A-1D2E-4B56-B984-8102819A521D}" presName="sibTrans" presStyleCnt="0"/>
      <dgm:spPr/>
    </dgm:pt>
    <dgm:pt modelId="{EFD3A9B7-F154-491D-8F78-4643993C1188}" type="pres">
      <dgm:prSet presAssocID="{898BBABE-FC33-4B3F-A871-32965D6A4A39}" presName="compositeNode" presStyleCnt="0">
        <dgm:presLayoutVars>
          <dgm:bulletEnabled val="1"/>
        </dgm:presLayoutVars>
      </dgm:prSet>
      <dgm:spPr/>
    </dgm:pt>
    <dgm:pt modelId="{BD3EBF09-15D8-42BB-9F99-9D701991F27B}" type="pres">
      <dgm:prSet presAssocID="{898BBABE-FC33-4B3F-A871-32965D6A4A39}" presName="bgRect" presStyleLbl="bgAccFollowNode1" presStyleIdx="2" presStyleCnt="3"/>
      <dgm:spPr/>
    </dgm:pt>
    <dgm:pt modelId="{92820BFD-90CB-4A40-A393-AE259D888099}" type="pres">
      <dgm:prSet presAssocID="{2E6211AA-BE54-438D-889F-95884DAE2A44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E7C4D0CE-F73C-47C2-9F4D-CCB2E1142DA0}" type="pres">
      <dgm:prSet presAssocID="{898BBABE-FC33-4B3F-A871-32965D6A4A39}" presName="bottomLine" presStyleLbl="alignNode1" presStyleIdx="5" presStyleCnt="6">
        <dgm:presLayoutVars/>
      </dgm:prSet>
      <dgm:spPr/>
    </dgm:pt>
    <dgm:pt modelId="{4BB1A066-902D-4E41-9F92-BDB1754F24A8}" type="pres">
      <dgm:prSet presAssocID="{898BBABE-FC33-4B3F-A871-32965D6A4A39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D0E4C902-28EA-45AB-B2DF-E30E4666EFAE}" srcId="{8E7BED5C-9007-4BFB-BE43-DF65225037E5}" destId="{898BBABE-FC33-4B3F-A871-32965D6A4A39}" srcOrd="2" destOrd="0" parTransId="{2EEE7CF4-F06D-45C8-AA1B-976B892BDCE3}" sibTransId="{2E6211AA-BE54-438D-889F-95884DAE2A44}"/>
    <dgm:cxn modelId="{FBDC1E08-5FC9-4C88-AA77-51898CF56B50}" type="presOf" srcId="{3EB3937A-1D2E-4B56-B984-8102819A521D}" destId="{A3F82047-C4AA-4CF4-A652-A493472EE01B}" srcOrd="0" destOrd="0" presId="urn:microsoft.com/office/officeart/2016/7/layout/BasicLinearProcessNumbered"/>
    <dgm:cxn modelId="{AEE82038-2295-47D8-B26F-3B19FF898B3E}" type="presOf" srcId="{8E7BED5C-9007-4BFB-BE43-DF65225037E5}" destId="{3C29A75D-FC94-4C90-A8E0-2433FAB5DABF}" srcOrd="0" destOrd="0" presId="urn:microsoft.com/office/officeart/2016/7/layout/BasicLinearProcessNumbered"/>
    <dgm:cxn modelId="{17415138-7164-4246-A19B-509681E96886}" type="presOf" srcId="{A9B71EE3-D224-4E0C-9B4A-B6716C5068C5}" destId="{18ACB8CB-0B44-4A86-9585-1AF29E26F99E}" srcOrd="0" destOrd="0" presId="urn:microsoft.com/office/officeart/2016/7/layout/BasicLinearProcessNumbered"/>
    <dgm:cxn modelId="{6B947A62-7393-4E38-AAC0-290418138A86}" type="presOf" srcId="{A9B71EE3-D224-4E0C-9B4A-B6716C5068C5}" destId="{B98A8120-D1D6-4D61-8D80-C20752F21673}" srcOrd="1" destOrd="0" presId="urn:microsoft.com/office/officeart/2016/7/layout/BasicLinearProcessNumbered"/>
    <dgm:cxn modelId="{B081E989-3EC4-400A-AC62-908FB8C7D087}" type="presOf" srcId="{F04F7E5D-BC84-40B0-8001-389FEC322948}" destId="{9067F895-1A0D-418D-BF78-FF3C6B22CD62}" srcOrd="0" destOrd="0" presId="urn:microsoft.com/office/officeart/2016/7/layout/BasicLinearProcessNumbered"/>
    <dgm:cxn modelId="{E0F02FA7-D2AE-433A-8D99-CAA862244A42}" type="presOf" srcId="{CE32141D-ADEB-42B9-A21D-8EE6864E57B2}" destId="{11882757-80EE-4EB1-BEDA-221FCDA4648B}" srcOrd="1" destOrd="0" presId="urn:microsoft.com/office/officeart/2016/7/layout/BasicLinearProcessNumbered"/>
    <dgm:cxn modelId="{B71842AC-81D7-428C-BB7B-22C9B42E7EF0}" type="presOf" srcId="{898BBABE-FC33-4B3F-A871-32965D6A4A39}" destId="{4BB1A066-902D-4E41-9F92-BDB1754F24A8}" srcOrd="1" destOrd="0" presId="urn:microsoft.com/office/officeart/2016/7/layout/BasicLinearProcessNumbered"/>
    <dgm:cxn modelId="{472237AF-7D47-437C-8083-C24D4247913F}" type="presOf" srcId="{CE32141D-ADEB-42B9-A21D-8EE6864E57B2}" destId="{9BA8991C-F018-46C5-B0E3-D0BE1298200E}" srcOrd="0" destOrd="0" presId="urn:microsoft.com/office/officeart/2016/7/layout/BasicLinearProcessNumbered"/>
    <dgm:cxn modelId="{DDC279BD-1DC4-47FE-AF35-E9CD21E3C854}" type="presOf" srcId="{2E6211AA-BE54-438D-889F-95884DAE2A44}" destId="{92820BFD-90CB-4A40-A393-AE259D888099}" srcOrd="0" destOrd="0" presId="urn:microsoft.com/office/officeart/2016/7/layout/BasicLinearProcessNumbered"/>
    <dgm:cxn modelId="{F5B683C0-0462-48B8-89CA-BC59AB9B4DD3}" srcId="{8E7BED5C-9007-4BFB-BE43-DF65225037E5}" destId="{CE32141D-ADEB-42B9-A21D-8EE6864E57B2}" srcOrd="0" destOrd="0" parTransId="{6B6F2508-FF03-4863-BDE4-47C5429DBD86}" sibTransId="{F04F7E5D-BC84-40B0-8001-389FEC322948}"/>
    <dgm:cxn modelId="{9B15D3C1-C641-48B4-8081-BAC97E81CB15}" type="presOf" srcId="{898BBABE-FC33-4B3F-A871-32965D6A4A39}" destId="{BD3EBF09-15D8-42BB-9F99-9D701991F27B}" srcOrd="0" destOrd="0" presId="urn:microsoft.com/office/officeart/2016/7/layout/BasicLinearProcessNumbered"/>
    <dgm:cxn modelId="{FC6F75D8-5F3B-45C5-ACED-28C8A4063F89}" srcId="{8E7BED5C-9007-4BFB-BE43-DF65225037E5}" destId="{A9B71EE3-D224-4E0C-9B4A-B6716C5068C5}" srcOrd="1" destOrd="0" parTransId="{B0B741A6-0691-4BDB-B5A4-FBA48574E459}" sibTransId="{3EB3937A-1D2E-4B56-B984-8102819A521D}"/>
    <dgm:cxn modelId="{D36C5AAE-44FC-4ACA-BE06-577606B62D0E}" type="presParOf" srcId="{3C29A75D-FC94-4C90-A8E0-2433FAB5DABF}" destId="{F434DDFC-6682-4378-90AE-936BD642C3EB}" srcOrd="0" destOrd="0" presId="urn:microsoft.com/office/officeart/2016/7/layout/BasicLinearProcessNumbered"/>
    <dgm:cxn modelId="{5EE4C04B-E801-41BE-A4AA-4F3B82A45115}" type="presParOf" srcId="{F434DDFC-6682-4378-90AE-936BD642C3EB}" destId="{9BA8991C-F018-46C5-B0E3-D0BE1298200E}" srcOrd="0" destOrd="0" presId="urn:microsoft.com/office/officeart/2016/7/layout/BasicLinearProcessNumbered"/>
    <dgm:cxn modelId="{DBEFB4C5-E789-4427-9285-ED5C42F6CAEC}" type="presParOf" srcId="{F434DDFC-6682-4378-90AE-936BD642C3EB}" destId="{9067F895-1A0D-418D-BF78-FF3C6B22CD62}" srcOrd="1" destOrd="0" presId="urn:microsoft.com/office/officeart/2016/7/layout/BasicLinearProcessNumbered"/>
    <dgm:cxn modelId="{3E758727-073B-4086-8086-7384A06DFC3E}" type="presParOf" srcId="{F434DDFC-6682-4378-90AE-936BD642C3EB}" destId="{CB5476E3-7862-46FB-B9A1-2B00742565A6}" srcOrd="2" destOrd="0" presId="urn:microsoft.com/office/officeart/2016/7/layout/BasicLinearProcessNumbered"/>
    <dgm:cxn modelId="{B0CA628C-EBD3-49F2-AE25-01D7CE4FD208}" type="presParOf" srcId="{F434DDFC-6682-4378-90AE-936BD642C3EB}" destId="{11882757-80EE-4EB1-BEDA-221FCDA4648B}" srcOrd="3" destOrd="0" presId="urn:microsoft.com/office/officeart/2016/7/layout/BasicLinearProcessNumbered"/>
    <dgm:cxn modelId="{B0DD6D5B-75DE-47A9-9EE5-717DAC53533D}" type="presParOf" srcId="{3C29A75D-FC94-4C90-A8E0-2433FAB5DABF}" destId="{9DC696CF-ADFC-4EC8-BC21-F2F55DF1C2B0}" srcOrd="1" destOrd="0" presId="urn:microsoft.com/office/officeart/2016/7/layout/BasicLinearProcessNumbered"/>
    <dgm:cxn modelId="{39A72C58-9F66-4DB1-AB39-77A8BA793BCD}" type="presParOf" srcId="{3C29A75D-FC94-4C90-A8E0-2433FAB5DABF}" destId="{1081239C-7E8D-4E4E-9D4D-B4360DDC06C1}" srcOrd="2" destOrd="0" presId="urn:microsoft.com/office/officeart/2016/7/layout/BasicLinearProcessNumbered"/>
    <dgm:cxn modelId="{F54ADBF9-A3B3-48A5-969F-3D2DDB80E79F}" type="presParOf" srcId="{1081239C-7E8D-4E4E-9D4D-B4360DDC06C1}" destId="{18ACB8CB-0B44-4A86-9585-1AF29E26F99E}" srcOrd="0" destOrd="0" presId="urn:microsoft.com/office/officeart/2016/7/layout/BasicLinearProcessNumbered"/>
    <dgm:cxn modelId="{0774B677-B86B-4C4D-841C-AA096CBF67B7}" type="presParOf" srcId="{1081239C-7E8D-4E4E-9D4D-B4360DDC06C1}" destId="{A3F82047-C4AA-4CF4-A652-A493472EE01B}" srcOrd="1" destOrd="0" presId="urn:microsoft.com/office/officeart/2016/7/layout/BasicLinearProcessNumbered"/>
    <dgm:cxn modelId="{7DF31411-F9C9-4473-928E-0FDAE5A4D176}" type="presParOf" srcId="{1081239C-7E8D-4E4E-9D4D-B4360DDC06C1}" destId="{E1E165E6-2EBD-47F4-845E-F9919AFBB428}" srcOrd="2" destOrd="0" presId="urn:microsoft.com/office/officeart/2016/7/layout/BasicLinearProcessNumbered"/>
    <dgm:cxn modelId="{FC006E35-A839-4EF5-AE1E-14CEA47B780F}" type="presParOf" srcId="{1081239C-7E8D-4E4E-9D4D-B4360DDC06C1}" destId="{B98A8120-D1D6-4D61-8D80-C20752F21673}" srcOrd="3" destOrd="0" presId="urn:microsoft.com/office/officeart/2016/7/layout/BasicLinearProcessNumbered"/>
    <dgm:cxn modelId="{4953F2CB-DCAB-4B67-BF66-2CEBEBA123F2}" type="presParOf" srcId="{3C29A75D-FC94-4C90-A8E0-2433FAB5DABF}" destId="{5FE6D4DE-27C4-40AA-8B4F-459734408D8E}" srcOrd="3" destOrd="0" presId="urn:microsoft.com/office/officeart/2016/7/layout/BasicLinearProcessNumbered"/>
    <dgm:cxn modelId="{2E17CB29-E280-4E9D-A050-A1DC54A80E20}" type="presParOf" srcId="{3C29A75D-FC94-4C90-A8E0-2433FAB5DABF}" destId="{EFD3A9B7-F154-491D-8F78-4643993C1188}" srcOrd="4" destOrd="0" presId="urn:microsoft.com/office/officeart/2016/7/layout/BasicLinearProcessNumbered"/>
    <dgm:cxn modelId="{6A8CDC60-6941-438C-AA83-CF91A73CA065}" type="presParOf" srcId="{EFD3A9B7-F154-491D-8F78-4643993C1188}" destId="{BD3EBF09-15D8-42BB-9F99-9D701991F27B}" srcOrd="0" destOrd="0" presId="urn:microsoft.com/office/officeart/2016/7/layout/BasicLinearProcessNumbered"/>
    <dgm:cxn modelId="{9C212A39-E8BC-45F7-97B5-9155BE30CD4C}" type="presParOf" srcId="{EFD3A9B7-F154-491D-8F78-4643993C1188}" destId="{92820BFD-90CB-4A40-A393-AE259D888099}" srcOrd="1" destOrd="0" presId="urn:microsoft.com/office/officeart/2016/7/layout/BasicLinearProcessNumbered"/>
    <dgm:cxn modelId="{70946074-72AE-456E-8148-4535A29974A4}" type="presParOf" srcId="{EFD3A9B7-F154-491D-8F78-4643993C1188}" destId="{E7C4D0CE-F73C-47C2-9F4D-CCB2E1142DA0}" srcOrd="2" destOrd="0" presId="urn:microsoft.com/office/officeart/2016/7/layout/BasicLinearProcessNumbered"/>
    <dgm:cxn modelId="{946D54AE-C72C-4BE0-B46B-AB81EBB31AF7}" type="presParOf" srcId="{EFD3A9B7-F154-491D-8F78-4643993C1188}" destId="{4BB1A066-902D-4E41-9F92-BDB1754F24A8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F918E7-EE99-4E38-B4BC-D681F52B4CE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FC0A31-A485-4295-8D56-B60B77FA1543}">
      <dgm:prSet phldrT="[Text]" custT="1"/>
      <dgm:spPr>
        <a:solidFill>
          <a:srgbClr val="00607F"/>
        </a:solidFill>
      </dgm:spPr>
      <dgm:t>
        <a:bodyPr/>
        <a:lstStyle/>
        <a:p>
          <a:r>
            <a:rPr lang="en-US" sz="2800" b="1" dirty="0"/>
            <a:t>Hiring and Training Needs</a:t>
          </a:r>
        </a:p>
      </dgm:t>
    </dgm:pt>
    <dgm:pt modelId="{EBF4F838-A6C1-4CF8-9A6F-451E5D74E540}" type="parTrans" cxnId="{7CB9EFB2-1B3A-49FC-9D9D-0612570D22CB}">
      <dgm:prSet/>
      <dgm:spPr/>
      <dgm:t>
        <a:bodyPr/>
        <a:lstStyle/>
        <a:p>
          <a:endParaRPr lang="en-US"/>
        </a:p>
      </dgm:t>
    </dgm:pt>
    <dgm:pt modelId="{899DCDF5-B08D-40C5-BDAE-E87CD15374A9}" type="sibTrans" cxnId="{7CB9EFB2-1B3A-49FC-9D9D-0612570D22CB}">
      <dgm:prSet/>
      <dgm:spPr/>
      <dgm:t>
        <a:bodyPr/>
        <a:lstStyle/>
        <a:p>
          <a:endParaRPr lang="en-US"/>
        </a:p>
      </dgm:t>
    </dgm:pt>
    <dgm:pt modelId="{A461953E-855B-47C8-AF3B-9303A1C48152}">
      <dgm:prSet phldrT="[Text]"/>
      <dgm:spPr>
        <a:ln>
          <a:solidFill>
            <a:srgbClr val="4D4D4F"/>
          </a:solidFill>
        </a:ln>
      </dgm:spPr>
      <dgm:t>
        <a:bodyPr/>
        <a:lstStyle/>
        <a:p>
          <a:r>
            <a:rPr lang="en-US" dirty="0"/>
            <a:t>Reasons for Difficulty Hiring</a:t>
          </a:r>
        </a:p>
      </dgm:t>
    </dgm:pt>
    <dgm:pt modelId="{ED0B2EC5-7207-4575-932D-23B2DF09BAF5}" type="parTrans" cxnId="{45B808B2-FD1E-4E04-9D3F-9C15200D504A}">
      <dgm:prSet/>
      <dgm:spPr/>
      <dgm:t>
        <a:bodyPr/>
        <a:lstStyle/>
        <a:p>
          <a:endParaRPr lang="en-US"/>
        </a:p>
      </dgm:t>
    </dgm:pt>
    <dgm:pt modelId="{C7C5B7AA-6571-41FC-AF9F-FAC52B488D0D}" type="sibTrans" cxnId="{45B808B2-FD1E-4E04-9D3F-9C15200D504A}">
      <dgm:prSet/>
      <dgm:spPr/>
      <dgm:t>
        <a:bodyPr/>
        <a:lstStyle/>
        <a:p>
          <a:endParaRPr lang="en-US"/>
        </a:p>
      </dgm:t>
    </dgm:pt>
    <dgm:pt modelId="{29C82CD7-8432-414A-8B1C-AF77F90C1CB9}">
      <dgm:prSet phldrT="[Text]" custT="1"/>
      <dgm:spPr>
        <a:solidFill>
          <a:srgbClr val="00607F"/>
        </a:solidFill>
      </dgm:spPr>
      <dgm:t>
        <a:bodyPr/>
        <a:lstStyle/>
        <a:p>
          <a:r>
            <a:rPr lang="en-US" sz="2800" b="1" dirty="0"/>
            <a:t>Labor Availability</a:t>
          </a:r>
        </a:p>
      </dgm:t>
    </dgm:pt>
    <dgm:pt modelId="{1544D474-0193-40FB-8100-4C783BDE39C6}" type="parTrans" cxnId="{40E7BE92-0D43-4447-9C41-59AFA5FFB882}">
      <dgm:prSet/>
      <dgm:spPr/>
      <dgm:t>
        <a:bodyPr/>
        <a:lstStyle/>
        <a:p>
          <a:endParaRPr lang="en-US"/>
        </a:p>
      </dgm:t>
    </dgm:pt>
    <dgm:pt modelId="{25D5E770-749C-44F4-B035-6B9620B210C8}" type="sibTrans" cxnId="{40E7BE92-0D43-4447-9C41-59AFA5FFB882}">
      <dgm:prSet/>
      <dgm:spPr/>
      <dgm:t>
        <a:bodyPr/>
        <a:lstStyle/>
        <a:p>
          <a:endParaRPr lang="en-US"/>
        </a:p>
      </dgm:t>
    </dgm:pt>
    <dgm:pt modelId="{C80F62E4-5AB4-43BD-9413-526944C22D93}">
      <dgm:prSet phldrT="[Text]"/>
      <dgm:spPr>
        <a:ln>
          <a:solidFill>
            <a:srgbClr val="4D4D4F"/>
          </a:solidFill>
        </a:ln>
      </dgm:spPr>
      <dgm:t>
        <a:bodyPr/>
        <a:lstStyle/>
        <a:p>
          <a:r>
            <a:rPr lang="en-US" dirty="0"/>
            <a:t>Barriers to Obtaining Training</a:t>
          </a:r>
        </a:p>
      </dgm:t>
    </dgm:pt>
    <dgm:pt modelId="{98F4C1B8-8B98-4EB3-B15C-302D64D658B9}" type="parTrans" cxnId="{364E8CC2-2C6C-4DAF-A3D5-A69DA411B408}">
      <dgm:prSet/>
      <dgm:spPr/>
      <dgm:t>
        <a:bodyPr/>
        <a:lstStyle/>
        <a:p>
          <a:endParaRPr lang="en-US"/>
        </a:p>
      </dgm:t>
    </dgm:pt>
    <dgm:pt modelId="{FF6EBF2D-DEFA-431B-B92F-62E462725A7B}" type="sibTrans" cxnId="{364E8CC2-2C6C-4DAF-A3D5-A69DA411B408}">
      <dgm:prSet/>
      <dgm:spPr/>
      <dgm:t>
        <a:bodyPr/>
        <a:lstStyle/>
        <a:p>
          <a:endParaRPr lang="en-US"/>
        </a:p>
      </dgm:t>
    </dgm:pt>
    <dgm:pt modelId="{F37E90FB-2D00-42E4-9CC1-C12130997E27}">
      <dgm:prSet phldrT="[Text]"/>
      <dgm:spPr>
        <a:ln>
          <a:solidFill>
            <a:srgbClr val="4D4D4F"/>
          </a:solidFill>
        </a:ln>
      </dgm:spPr>
      <dgm:t>
        <a:bodyPr/>
        <a:lstStyle/>
        <a:p>
          <a:r>
            <a:rPr lang="en-US" dirty="0"/>
            <a:t>Important Factors/Obstacles When Considering Jobs</a:t>
          </a:r>
        </a:p>
      </dgm:t>
    </dgm:pt>
    <dgm:pt modelId="{C916EEB1-EEAD-4AAE-8CFF-8C2C950C7D65}" type="parTrans" cxnId="{28AC3F98-059E-4BE9-BE82-07AD66090487}">
      <dgm:prSet/>
      <dgm:spPr/>
      <dgm:t>
        <a:bodyPr/>
        <a:lstStyle/>
        <a:p>
          <a:endParaRPr lang="en-US"/>
        </a:p>
      </dgm:t>
    </dgm:pt>
    <dgm:pt modelId="{1E3442BE-E5FB-41CA-B918-F322BF59521E}" type="sibTrans" cxnId="{28AC3F98-059E-4BE9-BE82-07AD66090487}">
      <dgm:prSet/>
      <dgm:spPr/>
      <dgm:t>
        <a:bodyPr/>
        <a:lstStyle/>
        <a:p>
          <a:endParaRPr lang="en-US"/>
        </a:p>
      </dgm:t>
    </dgm:pt>
    <dgm:pt modelId="{413F8A62-3DFD-4102-86B6-4DBB503C5F70}">
      <dgm:prSet phldrT="[Text]" custT="1"/>
      <dgm:spPr>
        <a:solidFill>
          <a:srgbClr val="00607F"/>
        </a:solidFill>
      </dgm:spPr>
      <dgm:t>
        <a:bodyPr/>
        <a:lstStyle/>
        <a:p>
          <a:r>
            <a:rPr lang="en-US" sz="2800" b="1" dirty="0"/>
            <a:t>Skills Gaps</a:t>
          </a:r>
        </a:p>
      </dgm:t>
    </dgm:pt>
    <dgm:pt modelId="{C42E22D7-6D05-431B-B033-855B0DF34927}" type="parTrans" cxnId="{551E0870-993E-4F30-8F53-7ADFD6E28DC3}">
      <dgm:prSet/>
      <dgm:spPr/>
      <dgm:t>
        <a:bodyPr/>
        <a:lstStyle/>
        <a:p>
          <a:endParaRPr lang="en-US"/>
        </a:p>
      </dgm:t>
    </dgm:pt>
    <dgm:pt modelId="{66E03132-9588-4190-96BC-EEAC119ABADF}" type="sibTrans" cxnId="{551E0870-993E-4F30-8F53-7ADFD6E28DC3}">
      <dgm:prSet/>
      <dgm:spPr/>
      <dgm:t>
        <a:bodyPr/>
        <a:lstStyle/>
        <a:p>
          <a:endParaRPr lang="en-US"/>
        </a:p>
      </dgm:t>
    </dgm:pt>
    <dgm:pt modelId="{ACBCD0DF-281B-4449-8814-65C61C5B1E00}">
      <dgm:prSet phldrT="[Text]"/>
      <dgm:spPr>
        <a:ln>
          <a:solidFill>
            <a:srgbClr val="4D4D4F"/>
          </a:solidFill>
        </a:ln>
      </dgm:spPr>
      <dgm:t>
        <a:bodyPr/>
        <a:lstStyle/>
        <a:p>
          <a:r>
            <a:rPr lang="en-US" dirty="0"/>
            <a:t>Surplus/Deficits in Workforce and Education Opportunities</a:t>
          </a:r>
        </a:p>
      </dgm:t>
    </dgm:pt>
    <dgm:pt modelId="{E0BCFBF0-4665-41A2-8484-1AEA1BEBE86E}" type="parTrans" cxnId="{A828A0D2-B36E-4242-A080-765F535509D5}">
      <dgm:prSet/>
      <dgm:spPr/>
      <dgm:t>
        <a:bodyPr/>
        <a:lstStyle/>
        <a:p>
          <a:endParaRPr lang="en-US"/>
        </a:p>
      </dgm:t>
    </dgm:pt>
    <dgm:pt modelId="{D50ED307-6E01-4460-B966-866AD5BE0202}" type="sibTrans" cxnId="{A828A0D2-B36E-4242-A080-765F535509D5}">
      <dgm:prSet/>
      <dgm:spPr/>
      <dgm:t>
        <a:bodyPr/>
        <a:lstStyle/>
        <a:p>
          <a:endParaRPr lang="en-US"/>
        </a:p>
      </dgm:t>
    </dgm:pt>
    <dgm:pt modelId="{0177DACB-FC96-41AF-9D04-3638DC0196CD}">
      <dgm:prSet phldrT="[Text]"/>
      <dgm:spPr>
        <a:ln>
          <a:solidFill>
            <a:srgbClr val="4D4D4F"/>
          </a:solidFill>
        </a:ln>
      </dgm:spPr>
      <dgm:t>
        <a:bodyPr/>
        <a:lstStyle/>
        <a:p>
          <a:r>
            <a:rPr lang="en-US" dirty="0"/>
            <a:t>Benefits</a:t>
          </a:r>
        </a:p>
      </dgm:t>
    </dgm:pt>
    <dgm:pt modelId="{67681DE7-72BB-4694-82D2-C2B5FC1E5D9C}" type="parTrans" cxnId="{1CC4EBEE-585A-4B46-B830-A13861F40C31}">
      <dgm:prSet/>
      <dgm:spPr/>
      <dgm:t>
        <a:bodyPr/>
        <a:lstStyle/>
        <a:p>
          <a:endParaRPr lang="en-US"/>
        </a:p>
      </dgm:t>
    </dgm:pt>
    <dgm:pt modelId="{516AA6EE-26C8-4DBA-8AB4-BA547FD25C55}" type="sibTrans" cxnId="{1CC4EBEE-585A-4B46-B830-A13861F40C31}">
      <dgm:prSet/>
      <dgm:spPr/>
      <dgm:t>
        <a:bodyPr/>
        <a:lstStyle/>
        <a:p>
          <a:endParaRPr lang="en-US"/>
        </a:p>
      </dgm:t>
    </dgm:pt>
    <dgm:pt modelId="{B6A4104F-AD47-457D-848E-E2E174510B43}">
      <dgm:prSet phldrT="[Text]"/>
      <dgm:spPr>
        <a:ln>
          <a:solidFill>
            <a:srgbClr val="4D4D4F"/>
          </a:solidFill>
        </a:ln>
      </dgm:spPr>
      <dgm:t>
        <a:bodyPr/>
        <a:lstStyle/>
        <a:p>
          <a:r>
            <a:rPr lang="en-US" dirty="0"/>
            <a:t>Commuting/Teleworking</a:t>
          </a:r>
        </a:p>
      </dgm:t>
    </dgm:pt>
    <dgm:pt modelId="{D5279C69-26B5-4F7C-B347-102383B50FF9}" type="parTrans" cxnId="{0B2B6895-D92E-4763-9C92-C65A88743317}">
      <dgm:prSet/>
      <dgm:spPr/>
      <dgm:t>
        <a:bodyPr/>
        <a:lstStyle/>
        <a:p>
          <a:endParaRPr lang="en-US"/>
        </a:p>
      </dgm:t>
    </dgm:pt>
    <dgm:pt modelId="{1F882C17-5366-4FC3-AC36-D7FA081B4E70}" type="sibTrans" cxnId="{0B2B6895-D92E-4763-9C92-C65A88743317}">
      <dgm:prSet/>
      <dgm:spPr/>
      <dgm:t>
        <a:bodyPr/>
        <a:lstStyle/>
        <a:p>
          <a:endParaRPr lang="en-US"/>
        </a:p>
      </dgm:t>
    </dgm:pt>
    <dgm:pt modelId="{BA22D587-5461-43CA-B608-D305DFC060E5}">
      <dgm:prSet/>
      <dgm:spPr>
        <a:ln>
          <a:solidFill>
            <a:srgbClr val="4D4D4F"/>
          </a:solidFill>
        </a:ln>
      </dgm:spPr>
      <dgm:t>
        <a:bodyPr/>
        <a:lstStyle/>
        <a:p>
          <a:r>
            <a:rPr lang="en-US" dirty="0"/>
            <a:t>Workforce Skill Levels</a:t>
          </a:r>
        </a:p>
      </dgm:t>
    </dgm:pt>
    <dgm:pt modelId="{D8421061-5149-4192-A66F-30513C602B04}" type="parTrans" cxnId="{21A6F2FF-E3E2-4296-ADAA-46EFF3A1D5FF}">
      <dgm:prSet/>
      <dgm:spPr/>
      <dgm:t>
        <a:bodyPr/>
        <a:lstStyle/>
        <a:p>
          <a:endParaRPr lang="en-US"/>
        </a:p>
      </dgm:t>
    </dgm:pt>
    <dgm:pt modelId="{9CE88054-1389-4B6A-9F0F-1A4116F67147}" type="sibTrans" cxnId="{21A6F2FF-E3E2-4296-ADAA-46EFF3A1D5FF}">
      <dgm:prSet/>
      <dgm:spPr/>
      <dgm:t>
        <a:bodyPr/>
        <a:lstStyle/>
        <a:p>
          <a:endParaRPr lang="en-US"/>
        </a:p>
      </dgm:t>
    </dgm:pt>
    <dgm:pt modelId="{722D7369-648A-4859-9A50-8B7BB48B4C48}" type="pres">
      <dgm:prSet presAssocID="{39F918E7-EE99-4E38-B4BC-D681F52B4CE6}" presName="linear" presStyleCnt="0">
        <dgm:presLayoutVars>
          <dgm:dir/>
          <dgm:animLvl val="lvl"/>
          <dgm:resizeHandles val="exact"/>
        </dgm:presLayoutVars>
      </dgm:prSet>
      <dgm:spPr/>
    </dgm:pt>
    <dgm:pt modelId="{DA53936D-F0CD-42E2-8535-6E20C0C5F1DF}" type="pres">
      <dgm:prSet presAssocID="{63FC0A31-A485-4295-8D56-B60B77FA1543}" presName="parentLin" presStyleCnt="0"/>
      <dgm:spPr/>
    </dgm:pt>
    <dgm:pt modelId="{0ABE7BCA-F44E-4A90-8D17-6A270F0A3843}" type="pres">
      <dgm:prSet presAssocID="{63FC0A31-A485-4295-8D56-B60B77FA1543}" presName="parentLeftMargin" presStyleLbl="node1" presStyleIdx="0" presStyleCnt="3"/>
      <dgm:spPr/>
    </dgm:pt>
    <dgm:pt modelId="{AD59F88D-3963-4341-9C08-D8FC26825C26}" type="pres">
      <dgm:prSet presAssocID="{63FC0A31-A485-4295-8D56-B60B77FA154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0E2AF1F-7C46-436B-B740-3BE1DEBAA146}" type="pres">
      <dgm:prSet presAssocID="{63FC0A31-A485-4295-8D56-B60B77FA1543}" presName="negativeSpace" presStyleCnt="0"/>
      <dgm:spPr/>
    </dgm:pt>
    <dgm:pt modelId="{EA2004F7-06EE-4617-9B6A-39B0CE403C40}" type="pres">
      <dgm:prSet presAssocID="{63FC0A31-A485-4295-8D56-B60B77FA1543}" presName="childText" presStyleLbl="conFgAcc1" presStyleIdx="0" presStyleCnt="3">
        <dgm:presLayoutVars>
          <dgm:bulletEnabled val="1"/>
        </dgm:presLayoutVars>
      </dgm:prSet>
      <dgm:spPr/>
    </dgm:pt>
    <dgm:pt modelId="{3DB9D660-ACB3-40EC-A2D7-8A186D8EDC32}" type="pres">
      <dgm:prSet presAssocID="{899DCDF5-B08D-40C5-BDAE-E87CD15374A9}" presName="spaceBetweenRectangles" presStyleCnt="0"/>
      <dgm:spPr/>
    </dgm:pt>
    <dgm:pt modelId="{375BDB0C-7226-4AB8-BE58-4AB8DC22B133}" type="pres">
      <dgm:prSet presAssocID="{29C82CD7-8432-414A-8B1C-AF77F90C1CB9}" presName="parentLin" presStyleCnt="0"/>
      <dgm:spPr/>
    </dgm:pt>
    <dgm:pt modelId="{117C1690-98CC-410D-913C-489C3574F2F0}" type="pres">
      <dgm:prSet presAssocID="{29C82CD7-8432-414A-8B1C-AF77F90C1CB9}" presName="parentLeftMargin" presStyleLbl="node1" presStyleIdx="0" presStyleCnt="3"/>
      <dgm:spPr/>
    </dgm:pt>
    <dgm:pt modelId="{D74AE54A-CA5D-42B6-A2C8-DE5BC3F2D2C8}" type="pres">
      <dgm:prSet presAssocID="{29C82CD7-8432-414A-8B1C-AF77F90C1CB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5571207-4A23-4A77-A20F-9F3DB3D70297}" type="pres">
      <dgm:prSet presAssocID="{29C82CD7-8432-414A-8B1C-AF77F90C1CB9}" presName="negativeSpace" presStyleCnt="0"/>
      <dgm:spPr/>
    </dgm:pt>
    <dgm:pt modelId="{CA9FA926-E064-47F5-B4BD-A622F89D536C}" type="pres">
      <dgm:prSet presAssocID="{29C82CD7-8432-414A-8B1C-AF77F90C1CB9}" presName="childText" presStyleLbl="conFgAcc1" presStyleIdx="1" presStyleCnt="3">
        <dgm:presLayoutVars>
          <dgm:bulletEnabled val="1"/>
        </dgm:presLayoutVars>
      </dgm:prSet>
      <dgm:spPr/>
    </dgm:pt>
    <dgm:pt modelId="{665C721E-0C5B-479B-90CA-6DDEA45DA242}" type="pres">
      <dgm:prSet presAssocID="{25D5E770-749C-44F4-B035-6B9620B210C8}" presName="spaceBetweenRectangles" presStyleCnt="0"/>
      <dgm:spPr/>
    </dgm:pt>
    <dgm:pt modelId="{C84D5468-B4BB-4C29-BE12-090007852CE9}" type="pres">
      <dgm:prSet presAssocID="{413F8A62-3DFD-4102-86B6-4DBB503C5F70}" presName="parentLin" presStyleCnt="0"/>
      <dgm:spPr/>
    </dgm:pt>
    <dgm:pt modelId="{F926BD2F-839B-4D3E-B0FD-0B62D75BE4F5}" type="pres">
      <dgm:prSet presAssocID="{413F8A62-3DFD-4102-86B6-4DBB503C5F70}" presName="parentLeftMargin" presStyleLbl="node1" presStyleIdx="1" presStyleCnt="3"/>
      <dgm:spPr/>
    </dgm:pt>
    <dgm:pt modelId="{11BD8CC9-A16B-401B-A7EF-6700805B17F5}" type="pres">
      <dgm:prSet presAssocID="{413F8A62-3DFD-4102-86B6-4DBB503C5F7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5AFCC7E-78A2-403C-A7C5-600A27907194}" type="pres">
      <dgm:prSet presAssocID="{413F8A62-3DFD-4102-86B6-4DBB503C5F70}" presName="negativeSpace" presStyleCnt="0"/>
      <dgm:spPr/>
    </dgm:pt>
    <dgm:pt modelId="{93D64E81-C67C-41EA-8856-FBBD14686D39}" type="pres">
      <dgm:prSet presAssocID="{413F8A62-3DFD-4102-86B6-4DBB503C5F7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40D9C06-50FD-4182-BE3A-360515FCFBC9}" type="presOf" srcId="{B6A4104F-AD47-457D-848E-E2E174510B43}" destId="{CA9FA926-E064-47F5-B4BD-A622F89D536C}" srcOrd="0" destOrd="2" presId="urn:microsoft.com/office/officeart/2005/8/layout/list1"/>
    <dgm:cxn modelId="{2460B608-416F-48AE-8030-754BA94F5EC1}" type="presOf" srcId="{0177DACB-FC96-41AF-9D04-3638DC0196CD}" destId="{EA2004F7-06EE-4617-9B6A-39B0CE403C40}" srcOrd="0" destOrd="2" presId="urn:microsoft.com/office/officeart/2005/8/layout/list1"/>
    <dgm:cxn modelId="{CFC59117-4104-4D6A-8E9E-53FCEA8A233C}" type="presOf" srcId="{413F8A62-3DFD-4102-86B6-4DBB503C5F70}" destId="{11BD8CC9-A16B-401B-A7EF-6700805B17F5}" srcOrd="1" destOrd="0" presId="urn:microsoft.com/office/officeart/2005/8/layout/list1"/>
    <dgm:cxn modelId="{4A75D61B-8442-4397-917C-7850E93A19D2}" type="presOf" srcId="{F37E90FB-2D00-42E4-9CC1-C12130997E27}" destId="{CA9FA926-E064-47F5-B4BD-A622F89D536C}" srcOrd="0" destOrd="1" presId="urn:microsoft.com/office/officeart/2005/8/layout/list1"/>
    <dgm:cxn modelId="{0F9DF91F-DB95-4521-B110-C07A06A3745B}" type="presOf" srcId="{29C82CD7-8432-414A-8B1C-AF77F90C1CB9}" destId="{D74AE54A-CA5D-42B6-A2C8-DE5BC3F2D2C8}" srcOrd="1" destOrd="0" presId="urn:microsoft.com/office/officeart/2005/8/layout/list1"/>
    <dgm:cxn modelId="{8E0F1F21-2EF6-400E-89AB-88BEB0AE54DB}" type="presOf" srcId="{BA22D587-5461-43CA-B608-D305DFC060E5}" destId="{EA2004F7-06EE-4617-9B6A-39B0CE403C40}" srcOrd="0" destOrd="1" presId="urn:microsoft.com/office/officeart/2005/8/layout/list1"/>
    <dgm:cxn modelId="{AE15043B-107D-458F-90AE-05C844CECA6A}" type="presOf" srcId="{29C82CD7-8432-414A-8B1C-AF77F90C1CB9}" destId="{117C1690-98CC-410D-913C-489C3574F2F0}" srcOrd="0" destOrd="0" presId="urn:microsoft.com/office/officeart/2005/8/layout/list1"/>
    <dgm:cxn modelId="{551E0870-993E-4F30-8F53-7ADFD6E28DC3}" srcId="{39F918E7-EE99-4E38-B4BC-D681F52B4CE6}" destId="{413F8A62-3DFD-4102-86B6-4DBB503C5F70}" srcOrd="2" destOrd="0" parTransId="{C42E22D7-6D05-431B-B033-855B0DF34927}" sibTransId="{66E03132-9588-4190-96BC-EEAC119ABADF}"/>
    <dgm:cxn modelId="{DDF22574-E5DE-4D96-BA1A-D78F5B6CD958}" type="presOf" srcId="{A461953E-855B-47C8-AF3B-9303A1C48152}" destId="{EA2004F7-06EE-4617-9B6A-39B0CE403C40}" srcOrd="0" destOrd="0" presId="urn:microsoft.com/office/officeart/2005/8/layout/list1"/>
    <dgm:cxn modelId="{E668E376-A211-4688-A9BB-5A00FCC78B58}" type="presOf" srcId="{C80F62E4-5AB4-43BD-9413-526944C22D93}" destId="{CA9FA926-E064-47F5-B4BD-A622F89D536C}" srcOrd="0" destOrd="0" presId="urn:microsoft.com/office/officeart/2005/8/layout/list1"/>
    <dgm:cxn modelId="{22A8F082-0A54-4E91-9FD5-E87BF28C2F42}" type="presOf" srcId="{413F8A62-3DFD-4102-86B6-4DBB503C5F70}" destId="{F926BD2F-839B-4D3E-B0FD-0B62D75BE4F5}" srcOrd="0" destOrd="0" presId="urn:microsoft.com/office/officeart/2005/8/layout/list1"/>
    <dgm:cxn modelId="{67FB9292-7801-4032-BB2F-9CEBC41F015B}" type="presOf" srcId="{39F918E7-EE99-4E38-B4BC-D681F52B4CE6}" destId="{722D7369-648A-4859-9A50-8B7BB48B4C48}" srcOrd="0" destOrd="0" presId="urn:microsoft.com/office/officeart/2005/8/layout/list1"/>
    <dgm:cxn modelId="{40E7BE92-0D43-4447-9C41-59AFA5FFB882}" srcId="{39F918E7-EE99-4E38-B4BC-D681F52B4CE6}" destId="{29C82CD7-8432-414A-8B1C-AF77F90C1CB9}" srcOrd="1" destOrd="0" parTransId="{1544D474-0193-40FB-8100-4C783BDE39C6}" sibTransId="{25D5E770-749C-44F4-B035-6B9620B210C8}"/>
    <dgm:cxn modelId="{06CED794-79AC-4406-AFE3-89EED4B34D33}" type="presOf" srcId="{ACBCD0DF-281B-4449-8814-65C61C5B1E00}" destId="{93D64E81-C67C-41EA-8856-FBBD14686D39}" srcOrd="0" destOrd="0" presId="urn:microsoft.com/office/officeart/2005/8/layout/list1"/>
    <dgm:cxn modelId="{0B2B6895-D92E-4763-9C92-C65A88743317}" srcId="{29C82CD7-8432-414A-8B1C-AF77F90C1CB9}" destId="{B6A4104F-AD47-457D-848E-E2E174510B43}" srcOrd="2" destOrd="0" parTransId="{D5279C69-26B5-4F7C-B347-102383B50FF9}" sibTransId="{1F882C17-5366-4FC3-AC36-D7FA081B4E70}"/>
    <dgm:cxn modelId="{28AC3F98-059E-4BE9-BE82-07AD66090487}" srcId="{29C82CD7-8432-414A-8B1C-AF77F90C1CB9}" destId="{F37E90FB-2D00-42E4-9CC1-C12130997E27}" srcOrd="1" destOrd="0" parTransId="{C916EEB1-EEAD-4AAE-8CFF-8C2C950C7D65}" sibTransId="{1E3442BE-E5FB-41CA-B918-F322BF59521E}"/>
    <dgm:cxn modelId="{853445AB-44FF-4B7B-87A4-30A02D46523D}" type="presOf" srcId="{63FC0A31-A485-4295-8D56-B60B77FA1543}" destId="{0ABE7BCA-F44E-4A90-8D17-6A270F0A3843}" srcOrd="0" destOrd="0" presId="urn:microsoft.com/office/officeart/2005/8/layout/list1"/>
    <dgm:cxn modelId="{45B808B2-FD1E-4E04-9D3F-9C15200D504A}" srcId="{63FC0A31-A485-4295-8D56-B60B77FA1543}" destId="{A461953E-855B-47C8-AF3B-9303A1C48152}" srcOrd="0" destOrd="0" parTransId="{ED0B2EC5-7207-4575-932D-23B2DF09BAF5}" sibTransId="{C7C5B7AA-6571-41FC-AF9F-FAC52B488D0D}"/>
    <dgm:cxn modelId="{7CB9EFB2-1B3A-49FC-9D9D-0612570D22CB}" srcId="{39F918E7-EE99-4E38-B4BC-D681F52B4CE6}" destId="{63FC0A31-A485-4295-8D56-B60B77FA1543}" srcOrd="0" destOrd="0" parTransId="{EBF4F838-A6C1-4CF8-9A6F-451E5D74E540}" sibTransId="{899DCDF5-B08D-40C5-BDAE-E87CD15374A9}"/>
    <dgm:cxn modelId="{364E8CC2-2C6C-4DAF-A3D5-A69DA411B408}" srcId="{29C82CD7-8432-414A-8B1C-AF77F90C1CB9}" destId="{C80F62E4-5AB4-43BD-9413-526944C22D93}" srcOrd="0" destOrd="0" parTransId="{98F4C1B8-8B98-4EB3-B15C-302D64D658B9}" sibTransId="{FF6EBF2D-DEFA-431B-B92F-62E462725A7B}"/>
    <dgm:cxn modelId="{A96F8FC2-006E-425C-8D99-2F94F044125A}" type="presOf" srcId="{63FC0A31-A485-4295-8D56-B60B77FA1543}" destId="{AD59F88D-3963-4341-9C08-D8FC26825C26}" srcOrd="1" destOrd="0" presId="urn:microsoft.com/office/officeart/2005/8/layout/list1"/>
    <dgm:cxn modelId="{A828A0D2-B36E-4242-A080-765F535509D5}" srcId="{413F8A62-3DFD-4102-86B6-4DBB503C5F70}" destId="{ACBCD0DF-281B-4449-8814-65C61C5B1E00}" srcOrd="0" destOrd="0" parTransId="{E0BCFBF0-4665-41A2-8484-1AEA1BEBE86E}" sibTransId="{D50ED307-6E01-4460-B966-866AD5BE0202}"/>
    <dgm:cxn modelId="{1CC4EBEE-585A-4B46-B830-A13861F40C31}" srcId="{63FC0A31-A485-4295-8D56-B60B77FA1543}" destId="{0177DACB-FC96-41AF-9D04-3638DC0196CD}" srcOrd="2" destOrd="0" parTransId="{67681DE7-72BB-4694-82D2-C2B5FC1E5D9C}" sibTransId="{516AA6EE-26C8-4DBA-8AB4-BA547FD25C55}"/>
    <dgm:cxn modelId="{21A6F2FF-E3E2-4296-ADAA-46EFF3A1D5FF}" srcId="{63FC0A31-A485-4295-8D56-B60B77FA1543}" destId="{BA22D587-5461-43CA-B608-D305DFC060E5}" srcOrd="1" destOrd="0" parTransId="{D8421061-5149-4192-A66F-30513C602B04}" sibTransId="{9CE88054-1389-4B6A-9F0F-1A4116F67147}"/>
    <dgm:cxn modelId="{C8154729-2ED0-4A1A-AC70-9BA12F602516}" type="presParOf" srcId="{722D7369-648A-4859-9A50-8B7BB48B4C48}" destId="{DA53936D-F0CD-42E2-8535-6E20C0C5F1DF}" srcOrd="0" destOrd="0" presId="urn:microsoft.com/office/officeart/2005/8/layout/list1"/>
    <dgm:cxn modelId="{7FA4BE9C-7E54-4ACE-95F7-006B898AAF29}" type="presParOf" srcId="{DA53936D-F0CD-42E2-8535-6E20C0C5F1DF}" destId="{0ABE7BCA-F44E-4A90-8D17-6A270F0A3843}" srcOrd="0" destOrd="0" presId="urn:microsoft.com/office/officeart/2005/8/layout/list1"/>
    <dgm:cxn modelId="{097A3C06-D4ED-41E1-B3B3-00EB4DA7F88D}" type="presParOf" srcId="{DA53936D-F0CD-42E2-8535-6E20C0C5F1DF}" destId="{AD59F88D-3963-4341-9C08-D8FC26825C26}" srcOrd="1" destOrd="0" presId="urn:microsoft.com/office/officeart/2005/8/layout/list1"/>
    <dgm:cxn modelId="{695064F6-FC5C-47F8-9C2A-81D6BD9E9202}" type="presParOf" srcId="{722D7369-648A-4859-9A50-8B7BB48B4C48}" destId="{00E2AF1F-7C46-436B-B740-3BE1DEBAA146}" srcOrd="1" destOrd="0" presId="urn:microsoft.com/office/officeart/2005/8/layout/list1"/>
    <dgm:cxn modelId="{FBC8FDA3-ABBF-400A-AB2E-BAEC915D7016}" type="presParOf" srcId="{722D7369-648A-4859-9A50-8B7BB48B4C48}" destId="{EA2004F7-06EE-4617-9B6A-39B0CE403C40}" srcOrd="2" destOrd="0" presId="urn:microsoft.com/office/officeart/2005/8/layout/list1"/>
    <dgm:cxn modelId="{530329A8-7A88-444D-BEF1-3D06BB670461}" type="presParOf" srcId="{722D7369-648A-4859-9A50-8B7BB48B4C48}" destId="{3DB9D660-ACB3-40EC-A2D7-8A186D8EDC32}" srcOrd="3" destOrd="0" presId="urn:microsoft.com/office/officeart/2005/8/layout/list1"/>
    <dgm:cxn modelId="{546538E0-1D3B-47D0-8376-BEEA0ED11B39}" type="presParOf" srcId="{722D7369-648A-4859-9A50-8B7BB48B4C48}" destId="{375BDB0C-7226-4AB8-BE58-4AB8DC22B133}" srcOrd="4" destOrd="0" presId="urn:microsoft.com/office/officeart/2005/8/layout/list1"/>
    <dgm:cxn modelId="{82C63C7B-9D8E-47BF-BB70-242042953701}" type="presParOf" srcId="{375BDB0C-7226-4AB8-BE58-4AB8DC22B133}" destId="{117C1690-98CC-410D-913C-489C3574F2F0}" srcOrd="0" destOrd="0" presId="urn:microsoft.com/office/officeart/2005/8/layout/list1"/>
    <dgm:cxn modelId="{02F4BCE4-4D5F-4116-8DEC-D0E236E32D5C}" type="presParOf" srcId="{375BDB0C-7226-4AB8-BE58-4AB8DC22B133}" destId="{D74AE54A-CA5D-42B6-A2C8-DE5BC3F2D2C8}" srcOrd="1" destOrd="0" presId="urn:microsoft.com/office/officeart/2005/8/layout/list1"/>
    <dgm:cxn modelId="{971F52D9-D8BF-45E9-B079-E7A0BA9625A8}" type="presParOf" srcId="{722D7369-648A-4859-9A50-8B7BB48B4C48}" destId="{75571207-4A23-4A77-A20F-9F3DB3D70297}" srcOrd="5" destOrd="0" presId="urn:microsoft.com/office/officeart/2005/8/layout/list1"/>
    <dgm:cxn modelId="{89F84251-6949-4B7E-8086-6EB1918C2744}" type="presParOf" srcId="{722D7369-648A-4859-9A50-8B7BB48B4C48}" destId="{CA9FA926-E064-47F5-B4BD-A622F89D536C}" srcOrd="6" destOrd="0" presId="urn:microsoft.com/office/officeart/2005/8/layout/list1"/>
    <dgm:cxn modelId="{B826E7E5-0E33-4442-A6B0-60F0A48121C9}" type="presParOf" srcId="{722D7369-648A-4859-9A50-8B7BB48B4C48}" destId="{665C721E-0C5B-479B-90CA-6DDEA45DA242}" srcOrd="7" destOrd="0" presId="urn:microsoft.com/office/officeart/2005/8/layout/list1"/>
    <dgm:cxn modelId="{9F790B40-E009-4E54-BF9D-9B590957BDDC}" type="presParOf" srcId="{722D7369-648A-4859-9A50-8B7BB48B4C48}" destId="{C84D5468-B4BB-4C29-BE12-090007852CE9}" srcOrd="8" destOrd="0" presId="urn:microsoft.com/office/officeart/2005/8/layout/list1"/>
    <dgm:cxn modelId="{40B72209-6745-46A1-909A-0C0CA258A3C3}" type="presParOf" srcId="{C84D5468-B4BB-4C29-BE12-090007852CE9}" destId="{F926BD2F-839B-4D3E-B0FD-0B62D75BE4F5}" srcOrd="0" destOrd="0" presId="urn:microsoft.com/office/officeart/2005/8/layout/list1"/>
    <dgm:cxn modelId="{77329599-5FB0-4B9F-B4EB-382DBE105A79}" type="presParOf" srcId="{C84D5468-B4BB-4C29-BE12-090007852CE9}" destId="{11BD8CC9-A16B-401B-A7EF-6700805B17F5}" srcOrd="1" destOrd="0" presId="urn:microsoft.com/office/officeart/2005/8/layout/list1"/>
    <dgm:cxn modelId="{5F3B5C2C-3967-48D8-8DD6-F11FDD42CF65}" type="presParOf" srcId="{722D7369-648A-4859-9A50-8B7BB48B4C48}" destId="{55AFCC7E-78A2-403C-A7C5-600A27907194}" srcOrd="9" destOrd="0" presId="urn:microsoft.com/office/officeart/2005/8/layout/list1"/>
    <dgm:cxn modelId="{DE353CD8-BE0A-429B-A2FC-6CBC3FD8B41B}" type="presParOf" srcId="{722D7369-648A-4859-9A50-8B7BB48B4C48}" destId="{93D64E81-C67C-41EA-8856-FBBD14686D3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7BED5C-9007-4BFB-BE43-DF65225037E5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E32141D-ADEB-42B9-A21D-8EE6864E57B2}">
      <dgm:prSet/>
      <dgm:spPr/>
      <dgm:t>
        <a:bodyPr/>
        <a:lstStyle/>
        <a:p>
          <a:pPr algn="ctr"/>
          <a:r>
            <a:rPr lang="en-US" dirty="0"/>
            <a:t>Go to: </a:t>
          </a:r>
          <a:r>
            <a:rPr lang="en-US" dirty="0">
              <a:hlinkClick xmlns:r="http://schemas.openxmlformats.org/officeDocument/2006/relationships" r:id="rId1"/>
            </a:rPr>
            <a:t>NEworks.Nebraska.gov</a:t>
          </a:r>
          <a:endParaRPr lang="en-US" dirty="0"/>
        </a:p>
      </dgm:t>
    </dgm:pt>
    <dgm:pt modelId="{6B6F2508-FF03-4863-BDE4-47C5429DBD86}" type="parTrans" cxnId="{F5B683C0-0462-48B8-89CA-BC59AB9B4DD3}">
      <dgm:prSet/>
      <dgm:spPr/>
      <dgm:t>
        <a:bodyPr/>
        <a:lstStyle/>
        <a:p>
          <a:endParaRPr lang="en-US"/>
        </a:p>
      </dgm:t>
    </dgm:pt>
    <dgm:pt modelId="{F04F7E5D-BC84-40B0-8001-389FEC322948}" type="sibTrans" cxnId="{F5B683C0-0462-48B8-89CA-BC59AB9B4DD3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A9B71EE3-D224-4E0C-9B4A-B6716C5068C5}">
      <dgm:prSet/>
      <dgm:spPr/>
      <dgm:t>
        <a:bodyPr/>
        <a:lstStyle/>
        <a:p>
          <a:pPr algn="ctr"/>
          <a:r>
            <a:rPr lang="en-US" dirty="0"/>
            <a:t>Under Labor Market Information, click on “Labor Market Analysis”</a:t>
          </a:r>
        </a:p>
      </dgm:t>
    </dgm:pt>
    <dgm:pt modelId="{B0B741A6-0691-4BDB-B5A4-FBA48574E459}" type="parTrans" cxnId="{FC6F75D8-5F3B-45C5-ACED-28C8A4063F89}">
      <dgm:prSet/>
      <dgm:spPr/>
      <dgm:t>
        <a:bodyPr/>
        <a:lstStyle/>
        <a:p>
          <a:endParaRPr lang="en-US"/>
        </a:p>
      </dgm:t>
    </dgm:pt>
    <dgm:pt modelId="{3EB3937A-1D2E-4B56-B984-8102819A521D}" type="sibTrans" cxnId="{FC6F75D8-5F3B-45C5-ACED-28C8A4063F89}">
      <dgm:prSet phldrT="2" phldr="0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en-US"/>
            <a:t>2</a:t>
          </a:r>
          <a:endParaRPr lang="en-US" dirty="0"/>
        </a:p>
      </dgm:t>
    </dgm:pt>
    <dgm:pt modelId="{898BBABE-FC33-4B3F-A871-32965D6A4A39}">
      <dgm:prSet/>
      <dgm:spPr/>
      <dgm:t>
        <a:bodyPr/>
        <a:lstStyle/>
        <a:p>
          <a:pPr algn="ctr"/>
          <a:r>
            <a:rPr lang="en-US" dirty="0"/>
            <a:t>From the quick link buttons in the upper right, click “Publications”</a:t>
          </a:r>
        </a:p>
      </dgm:t>
    </dgm:pt>
    <dgm:pt modelId="{2EEE7CF4-F06D-45C8-AA1B-976B892BDCE3}" type="parTrans" cxnId="{D0E4C902-28EA-45AB-B2DF-E30E4666EFAE}">
      <dgm:prSet/>
      <dgm:spPr/>
      <dgm:t>
        <a:bodyPr/>
        <a:lstStyle/>
        <a:p>
          <a:endParaRPr lang="en-US"/>
        </a:p>
      </dgm:t>
    </dgm:pt>
    <dgm:pt modelId="{2E6211AA-BE54-438D-889F-95884DAE2A44}" type="sibTrans" cxnId="{D0E4C902-28EA-45AB-B2DF-E30E4666EFAE}">
      <dgm:prSet phldrT="3" phldr="0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/>
            <a:t>3</a:t>
          </a:r>
          <a:endParaRPr lang="en-US" dirty="0"/>
        </a:p>
      </dgm:t>
    </dgm:pt>
    <dgm:pt modelId="{3C29A75D-FC94-4C90-A8E0-2433FAB5DABF}" type="pres">
      <dgm:prSet presAssocID="{8E7BED5C-9007-4BFB-BE43-DF65225037E5}" presName="Name0" presStyleCnt="0">
        <dgm:presLayoutVars>
          <dgm:animLvl val="lvl"/>
          <dgm:resizeHandles val="exact"/>
        </dgm:presLayoutVars>
      </dgm:prSet>
      <dgm:spPr/>
    </dgm:pt>
    <dgm:pt modelId="{F434DDFC-6682-4378-90AE-936BD642C3EB}" type="pres">
      <dgm:prSet presAssocID="{CE32141D-ADEB-42B9-A21D-8EE6864E57B2}" presName="compositeNode" presStyleCnt="0">
        <dgm:presLayoutVars>
          <dgm:bulletEnabled val="1"/>
        </dgm:presLayoutVars>
      </dgm:prSet>
      <dgm:spPr/>
    </dgm:pt>
    <dgm:pt modelId="{9BA8991C-F018-46C5-B0E3-D0BE1298200E}" type="pres">
      <dgm:prSet presAssocID="{CE32141D-ADEB-42B9-A21D-8EE6864E57B2}" presName="bgRect" presStyleLbl="bgAccFollowNode1" presStyleIdx="0" presStyleCnt="3"/>
      <dgm:spPr/>
    </dgm:pt>
    <dgm:pt modelId="{9067F895-1A0D-418D-BF78-FF3C6B22CD62}" type="pres">
      <dgm:prSet presAssocID="{F04F7E5D-BC84-40B0-8001-389FEC322948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CB5476E3-7862-46FB-B9A1-2B00742565A6}" type="pres">
      <dgm:prSet presAssocID="{CE32141D-ADEB-42B9-A21D-8EE6864E57B2}" presName="bottomLine" presStyleLbl="alignNode1" presStyleIdx="1" presStyleCnt="6">
        <dgm:presLayoutVars/>
      </dgm:prSet>
      <dgm:spPr/>
    </dgm:pt>
    <dgm:pt modelId="{11882757-80EE-4EB1-BEDA-221FCDA4648B}" type="pres">
      <dgm:prSet presAssocID="{CE32141D-ADEB-42B9-A21D-8EE6864E57B2}" presName="nodeText" presStyleLbl="bgAccFollowNode1" presStyleIdx="0" presStyleCnt="3">
        <dgm:presLayoutVars>
          <dgm:bulletEnabled val="1"/>
        </dgm:presLayoutVars>
      </dgm:prSet>
      <dgm:spPr/>
    </dgm:pt>
    <dgm:pt modelId="{9DC696CF-ADFC-4EC8-BC21-F2F55DF1C2B0}" type="pres">
      <dgm:prSet presAssocID="{F04F7E5D-BC84-40B0-8001-389FEC322948}" presName="sibTrans" presStyleCnt="0"/>
      <dgm:spPr/>
    </dgm:pt>
    <dgm:pt modelId="{1081239C-7E8D-4E4E-9D4D-B4360DDC06C1}" type="pres">
      <dgm:prSet presAssocID="{A9B71EE3-D224-4E0C-9B4A-B6716C5068C5}" presName="compositeNode" presStyleCnt="0">
        <dgm:presLayoutVars>
          <dgm:bulletEnabled val="1"/>
        </dgm:presLayoutVars>
      </dgm:prSet>
      <dgm:spPr/>
    </dgm:pt>
    <dgm:pt modelId="{18ACB8CB-0B44-4A86-9585-1AF29E26F99E}" type="pres">
      <dgm:prSet presAssocID="{A9B71EE3-D224-4E0C-9B4A-B6716C5068C5}" presName="bgRect" presStyleLbl="bgAccFollowNode1" presStyleIdx="1" presStyleCnt="3" custLinFactNeighborY="-236"/>
      <dgm:spPr/>
    </dgm:pt>
    <dgm:pt modelId="{A3F82047-C4AA-4CF4-A652-A493472EE01B}" type="pres">
      <dgm:prSet presAssocID="{3EB3937A-1D2E-4B56-B984-8102819A521D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E1E165E6-2EBD-47F4-845E-F9919AFBB428}" type="pres">
      <dgm:prSet presAssocID="{A9B71EE3-D224-4E0C-9B4A-B6716C5068C5}" presName="bottomLine" presStyleLbl="alignNode1" presStyleIdx="3" presStyleCnt="6">
        <dgm:presLayoutVars/>
      </dgm:prSet>
      <dgm:spPr/>
    </dgm:pt>
    <dgm:pt modelId="{B98A8120-D1D6-4D61-8D80-C20752F21673}" type="pres">
      <dgm:prSet presAssocID="{A9B71EE3-D224-4E0C-9B4A-B6716C5068C5}" presName="nodeText" presStyleLbl="bgAccFollowNode1" presStyleIdx="1" presStyleCnt="3">
        <dgm:presLayoutVars>
          <dgm:bulletEnabled val="1"/>
        </dgm:presLayoutVars>
      </dgm:prSet>
      <dgm:spPr/>
    </dgm:pt>
    <dgm:pt modelId="{5FE6D4DE-27C4-40AA-8B4F-459734408D8E}" type="pres">
      <dgm:prSet presAssocID="{3EB3937A-1D2E-4B56-B984-8102819A521D}" presName="sibTrans" presStyleCnt="0"/>
      <dgm:spPr/>
    </dgm:pt>
    <dgm:pt modelId="{EFD3A9B7-F154-491D-8F78-4643993C1188}" type="pres">
      <dgm:prSet presAssocID="{898BBABE-FC33-4B3F-A871-32965D6A4A39}" presName="compositeNode" presStyleCnt="0">
        <dgm:presLayoutVars>
          <dgm:bulletEnabled val="1"/>
        </dgm:presLayoutVars>
      </dgm:prSet>
      <dgm:spPr/>
    </dgm:pt>
    <dgm:pt modelId="{BD3EBF09-15D8-42BB-9F99-9D701991F27B}" type="pres">
      <dgm:prSet presAssocID="{898BBABE-FC33-4B3F-A871-32965D6A4A39}" presName="bgRect" presStyleLbl="bgAccFollowNode1" presStyleIdx="2" presStyleCnt="3"/>
      <dgm:spPr/>
    </dgm:pt>
    <dgm:pt modelId="{92820BFD-90CB-4A40-A393-AE259D888099}" type="pres">
      <dgm:prSet presAssocID="{2E6211AA-BE54-438D-889F-95884DAE2A44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E7C4D0CE-F73C-47C2-9F4D-CCB2E1142DA0}" type="pres">
      <dgm:prSet presAssocID="{898BBABE-FC33-4B3F-A871-32965D6A4A39}" presName="bottomLine" presStyleLbl="alignNode1" presStyleIdx="5" presStyleCnt="6">
        <dgm:presLayoutVars/>
      </dgm:prSet>
      <dgm:spPr/>
    </dgm:pt>
    <dgm:pt modelId="{4BB1A066-902D-4E41-9F92-BDB1754F24A8}" type="pres">
      <dgm:prSet presAssocID="{898BBABE-FC33-4B3F-A871-32965D6A4A39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D0E4C902-28EA-45AB-B2DF-E30E4666EFAE}" srcId="{8E7BED5C-9007-4BFB-BE43-DF65225037E5}" destId="{898BBABE-FC33-4B3F-A871-32965D6A4A39}" srcOrd="2" destOrd="0" parTransId="{2EEE7CF4-F06D-45C8-AA1B-976B892BDCE3}" sibTransId="{2E6211AA-BE54-438D-889F-95884DAE2A44}"/>
    <dgm:cxn modelId="{FBDC1E08-5FC9-4C88-AA77-51898CF56B50}" type="presOf" srcId="{3EB3937A-1D2E-4B56-B984-8102819A521D}" destId="{A3F82047-C4AA-4CF4-A652-A493472EE01B}" srcOrd="0" destOrd="0" presId="urn:microsoft.com/office/officeart/2016/7/layout/BasicLinearProcessNumbered"/>
    <dgm:cxn modelId="{AEE82038-2295-47D8-B26F-3B19FF898B3E}" type="presOf" srcId="{8E7BED5C-9007-4BFB-BE43-DF65225037E5}" destId="{3C29A75D-FC94-4C90-A8E0-2433FAB5DABF}" srcOrd="0" destOrd="0" presId="urn:microsoft.com/office/officeart/2016/7/layout/BasicLinearProcessNumbered"/>
    <dgm:cxn modelId="{17415138-7164-4246-A19B-509681E96886}" type="presOf" srcId="{A9B71EE3-D224-4E0C-9B4A-B6716C5068C5}" destId="{18ACB8CB-0B44-4A86-9585-1AF29E26F99E}" srcOrd="0" destOrd="0" presId="urn:microsoft.com/office/officeart/2016/7/layout/BasicLinearProcessNumbered"/>
    <dgm:cxn modelId="{6B947A62-7393-4E38-AAC0-290418138A86}" type="presOf" srcId="{A9B71EE3-D224-4E0C-9B4A-B6716C5068C5}" destId="{B98A8120-D1D6-4D61-8D80-C20752F21673}" srcOrd="1" destOrd="0" presId="urn:microsoft.com/office/officeart/2016/7/layout/BasicLinearProcessNumbered"/>
    <dgm:cxn modelId="{B081E989-3EC4-400A-AC62-908FB8C7D087}" type="presOf" srcId="{F04F7E5D-BC84-40B0-8001-389FEC322948}" destId="{9067F895-1A0D-418D-BF78-FF3C6B22CD62}" srcOrd="0" destOrd="0" presId="urn:microsoft.com/office/officeart/2016/7/layout/BasicLinearProcessNumbered"/>
    <dgm:cxn modelId="{E0F02FA7-D2AE-433A-8D99-CAA862244A42}" type="presOf" srcId="{CE32141D-ADEB-42B9-A21D-8EE6864E57B2}" destId="{11882757-80EE-4EB1-BEDA-221FCDA4648B}" srcOrd="1" destOrd="0" presId="urn:microsoft.com/office/officeart/2016/7/layout/BasicLinearProcessNumbered"/>
    <dgm:cxn modelId="{B71842AC-81D7-428C-BB7B-22C9B42E7EF0}" type="presOf" srcId="{898BBABE-FC33-4B3F-A871-32965D6A4A39}" destId="{4BB1A066-902D-4E41-9F92-BDB1754F24A8}" srcOrd="1" destOrd="0" presId="urn:microsoft.com/office/officeart/2016/7/layout/BasicLinearProcessNumbered"/>
    <dgm:cxn modelId="{472237AF-7D47-437C-8083-C24D4247913F}" type="presOf" srcId="{CE32141D-ADEB-42B9-A21D-8EE6864E57B2}" destId="{9BA8991C-F018-46C5-B0E3-D0BE1298200E}" srcOrd="0" destOrd="0" presId="urn:microsoft.com/office/officeart/2016/7/layout/BasicLinearProcessNumbered"/>
    <dgm:cxn modelId="{DDC279BD-1DC4-47FE-AF35-E9CD21E3C854}" type="presOf" srcId="{2E6211AA-BE54-438D-889F-95884DAE2A44}" destId="{92820BFD-90CB-4A40-A393-AE259D888099}" srcOrd="0" destOrd="0" presId="urn:microsoft.com/office/officeart/2016/7/layout/BasicLinearProcessNumbered"/>
    <dgm:cxn modelId="{F5B683C0-0462-48B8-89CA-BC59AB9B4DD3}" srcId="{8E7BED5C-9007-4BFB-BE43-DF65225037E5}" destId="{CE32141D-ADEB-42B9-A21D-8EE6864E57B2}" srcOrd="0" destOrd="0" parTransId="{6B6F2508-FF03-4863-BDE4-47C5429DBD86}" sibTransId="{F04F7E5D-BC84-40B0-8001-389FEC322948}"/>
    <dgm:cxn modelId="{9B15D3C1-C641-48B4-8081-BAC97E81CB15}" type="presOf" srcId="{898BBABE-FC33-4B3F-A871-32965D6A4A39}" destId="{BD3EBF09-15D8-42BB-9F99-9D701991F27B}" srcOrd="0" destOrd="0" presId="urn:microsoft.com/office/officeart/2016/7/layout/BasicLinearProcessNumbered"/>
    <dgm:cxn modelId="{FC6F75D8-5F3B-45C5-ACED-28C8A4063F89}" srcId="{8E7BED5C-9007-4BFB-BE43-DF65225037E5}" destId="{A9B71EE3-D224-4E0C-9B4A-B6716C5068C5}" srcOrd="1" destOrd="0" parTransId="{B0B741A6-0691-4BDB-B5A4-FBA48574E459}" sibTransId="{3EB3937A-1D2E-4B56-B984-8102819A521D}"/>
    <dgm:cxn modelId="{D36C5AAE-44FC-4ACA-BE06-577606B62D0E}" type="presParOf" srcId="{3C29A75D-FC94-4C90-A8E0-2433FAB5DABF}" destId="{F434DDFC-6682-4378-90AE-936BD642C3EB}" srcOrd="0" destOrd="0" presId="urn:microsoft.com/office/officeart/2016/7/layout/BasicLinearProcessNumbered"/>
    <dgm:cxn modelId="{5EE4C04B-E801-41BE-A4AA-4F3B82A45115}" type="presParOf" srcId="{F434DDFC-6682-4378-90AE-936BD642C3EB}" destId="{9BA8991C-F018-46C5-B0E3-D0BE1298200E}" srcOrd="0" destOrd="0" presId="urn:microsoft.com/office/officeart/2016/7/layout/BasicLinearProcessNumbered"/>
    <dgm:cxn modelId="{DBEFB4C5-E789-4427-9285-ED5C42F6CAEC}" type="presParOf" srcId="{F434DDFC-6682-4378-90AE-936BD642C3EB}" destId="{9067F895-1A0D-418D-BF78-FF3C6B22CD62}" srcOrd="1" destOrd="0" presId="urn:microsoft.com/office/officeart/2016/7/layout/BasicLinearProcessNumbered"/>
    <dgm:cxn modelId="{3E758727-073B-4086-8086-7384A06DFC3E}" type="presParOf" srcId="{F434DDFC-6682-4378-90AE-936BD642C3EB}" destId="{CB5476E3-7862-46FB-B9A1-2B00742565A6}" srcOrd="2" destOrd="0" presId="urn:microsoft.com/office/officeart/2016/7/layout/BasicLinearProcessNumbered"/>
    <dgm:cxn modelId="{B0CA628C-EBD3-49F2-AE25-01D7CE4FD208}" type="presParOf" srcId="{F434DDFC-6682-4378-90AE-936BD642C3EB}" destId="{11882757-80EE-4EB1-BEDA-221FCDA4648B}" srcOrd="3" destOrd="0" presId="urn:microsoft.com/office/officeart/2016/7/layout/BasicLinearProcessNumbered"/>
    <dgm:cxn modelId="{B0DD6D5B-75DE-47A9-9EE5-717DAC53533D}" type="presParOf" srcId="{3C29A75D-FC94-4C90-A8E0-2433FAB5DABF}" destId="{9DC696CF-ADFC-4EC8-BC21-F2F55DF1C2B0}" srcOrd="1" destOrd="0" presId="urn:microsoft.com/office/officeart/2016/7/layout/BasicLinearProcessNumbered"/>
    <dgm:cxn modelId="{39A72C58-9F66-4DB1-AB39-77A8BA793BCD}" type="presParOf" srcId="{3C29A75D-FC94-4C90-A8E0-2433FAB5DABF}" destId="{1081239C-7E8D-4E4E-9D4D-B4360DDC06C1}" srcOrd="2" destOrd="0" presId="urn:microsoft.com/office/officeart/2016/7/layout/BasicLinearProcessNumbered"/>
    <dgm:cxn modelId="{F54ADBF9-A3B3-48A5-969F-3D2DDB80E79F}" type="presParOf" srcId="{1081239C-7E8D-4E4E-9D4D-B4360DDC06C1}" destId="{18ACB8CB-0B44-4A86-9585-1AF29E26F99E}" srcOrd="0" destOrd="0" presId="urn:microsoft.com/office/officeart/2016/7/layout/BasicLinearProcessNumbered"/>
    <dgm:cxn modelId="{0774B677-B86B-4C4D-841C-AA096CBF67B7}" type="presParOf" srcId="{1081239C-7E8D-4E4E-9D4D-B4360DDC06C1}" destId="{A3F82047-C4AA-4CF4-A652-A493472EE01B}" srcOrd="1" destOrd="0" presId="urn:microsoft.com/office/officeart/2016/7/layout/BasicLinearProcessNumbered"/>
    <dgm:cxn modelId="{7DF31411-F9C9-4473-928E-0FDAE5A4D176}" type="presParOf" srcId="{1081239C-7E8D-4E4E-9D4D-B4360DDC06C1}" destId="{E1E165E6-2EBD-47F4-845E-F9919AFBB428}" srcOrd="2" destOrd="0" presId="urn:microsoft.com/office/officeart/2016/7/layout/BasicLinearProcessNumbered"/>
    <dgm:cxn modelId="{FC006E35-A839-4EF5-AE1E-14CEA47B780F}" type="presParOf" srcId="{1081239C-7E8D-4E4E-9D4D-B4360DDC06C1}" destId="{B98A8120-D1D6-4D61-8D80-C20752F21673}" srcOrd="3" destOrd="0" presId="urn:microsoft.com/office/officeart/2016/7/layout/BasicLinearProcessNumbered"/>
    <dgm:cxn modelId="{4953F2CB-DCAB-4B67-BF66-2CEBEBA123F2}" type="presParOf" srcId="{3C29A75D-FC94-4C90-A8E0-2433FAB5DABF}" destId="{5FE6D4DE-27C4-40AA-8B4F-459734408D8E}" srcOrd="3" destOrd="0" presId="urn:microsoft.com/office/officeart/2016/7/layout/BasicLinearProcessNumbered"/>
    <dgm:cxn modelId="{2E17CB29-E280-4E9D-A050-A1DC54A80E20}" type="presParOf" srcId="{3C29A75D-FC94-4C90-A8E0-2433FAB5DABF}" destId="{EFD3A9B7-F154-491D-8F78-4643993C1188}" srcOrd="4" destOrd="0" presId="urn:microsoft.com/office/officeart/2016/7/layout/BasicLinearProcessNumbered"/>
    <dgm:cxn modelId="{6A8CDC60-6941-438C-AA83-CF91A73CA065}" type="presParOf" srcId="{EFD3A9B7-F154-491D-8F78-4643993C1188}" destId="{BD3EBF09-15D8-42BB-9F99-9D701991F27B}" srcOrd="0" destOrd="0" presId="urn:microsoft.com/office/officeart/2016/7/layout/BasicLinearProcessNumbered"/>
    <dgm:cxn modelId="{9C212A39-E8BC-45F7-97B5-9155BE30CD4C}" type="presParOf" srcId="{EFD3A9B7-F154-491D-8F78-4643993C1188}" destId="{92820BFD-90CB-4A40-A393-AE259D888099}" srcOrd="1" destOrd="0" presId="urn:microsoft.com/office/officeart/2016/7/layout/BasicLinearProcessNumbered"/>
    <dgm:cxn modelId="{70946074-72AE-456E-8148-4535A29974A4}" type="presParOf" srcId="{EFD3A9B7-F154-491D-8F78-4643993C1188}" destId="{E7C4D0CE-F73C-47C2-9F4D-CCB2E1142DA0}" srcOrd="2" destOrd="0" presId="urn:microsoft.com/office/officeart/2016/7/layout/BasicLinearProcessNumbered"/>
    <dgm:cxn modelId="{946D54AE-C72C-4BE0-B46B-AB81EBB31AF7}" type="presParOf" srcId="{EFD3A9B7-F154-491D-8F78-4643993C1188}" destId="{4BB1A066-902D-4E41-9F92-BDB1754F24A8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96270-DD01-4C4E-A490-F0FB20963230}">
      <dsp:nvSpPr>
        <dsp:cNvPr id="0" name=""/>
        <dsp:cNvSpPr/>
      </dsp:nvSpPr>
      <dsp:spPr>
        <a:xfrm>
          <a:off x="3458" y="565841"/>
          <a:ext cx="1872674" cy="11236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Track local and national economic conditions</a:t>
          </a:r>
        </a:p>
      </dsp:txBody>
      <dsp:txXfrm>
        <a:off x="3458" y="565841"/>
        <a:ext cx="1872674" cy="1123604"/>
      </dsp:txXfrm>
    </dsp:sp>
    <dsp:sp modelId="{9914A1A6-E3BA-45B0-B2CA-7F68E92C975F}">
      <dsp:nvSpPr>
        <dsp:cNvPr id="0" name=""/>
        <dsp:cNvSpPr/>
      </dsp:nvSpPr>
      <dsp:spPr>
        <a:xfrm>
          <a:off x="2063400" y="565841"/>
          <a:ext cx="1872674" cy="11236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Learn future needs</a:t>
          </a:r>
        </a:p>
      </dsp:txBody>
      <dsp:txXfrm>
        <a:off x="2063400" y="565841"/>
        <a:ext cx="1872674" cy="1123604"/>
      </dsp:txXfrm>
    </dsp:sp>
    <dsp:sp modelId="{E5EB4468-02B4-4947-9F33-79430D13F8E7}">
      <dsp:nvSpPr>
        <dsp:cNvPr id="0" name=""/>
        <dsp:cNvSpPr/>
      </dsp:nvSpPr>
      <dsp:spPr>
        <a:xfrm>
          <a:off x="4123342" y="565841"/>
          <a:ext cx="1872674" cy="1123604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See what area wages typically are to set/adjust pay for employees</a:t>
          </a:r>
        </a:p>
      </dsp:txBody>
      <dsp:txXfrm>
        <a:off x="4123342" y="565841"/>
        <a:ext cx="1872674" cy="1123604"/>
      </dsp:txXfrm>
    </dsp:sp>
    <dsp:sp modelId="{75C59B11-7F10-4612-A44C-A7F7C2EAB5AE}">
      <dsp:nvSpPr>
        <dsp:cNvPr id="0" name=""/>
        <dsp:cNvSpPr/>
      </dsp:nvSpPr>
      <dsp:spPr>
        <a:xfrm>
          <a:off x="6183284" y="565841"/>
          <a:ext cx="1872674" cy="11236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Learn the demographics of your area and potential workforce</a:t>
          </a:r>
        </a:p>
      </dsp:txBody>
      <dsp:txXfrm>
        <a:off x="6183284" y="565841"/>
        <a:ext cx="1872674" cy="1123604"/>
      </dsp:txXfrm>
    </dsp:sp>
    <dsp:sp modelId="{3AF8DCE8-F644-40ED-96DB-ABB310A5DE19}">
      <dsp:nvSpPr>
        <dsp:cNvPr id="0" name=""/>
        <dsp:cNvSpPr/>
      </dsp:nvSpPr>
      <dsp:spPr>
        <a:xfrm>
          <a:off x="8243226" y="565841"/>
          <a:ext cx="1872674" cy="112360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700" kern="1200" dirty="0"/>
            <a:t>Determine what benefits to offer</a:t>
          </a: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8243226" y="565841"/>
        <a:ext cx="1872674" cy="1123604"/>
      </dsp:txXfrm>
    </dsp:sp>
    <dsp:sp modelId="{43DED4F9-72F1-4B4A-AAE6-ADE9B956C9BF}">
      <dsp:nvSpPr>
        <dsp:cNvPr id="0" name=""/>
        <dsp:cNvSpPr/>
      </dsp:nvSpPr>
      <dsp:spPr>
        <a:xfrm>
          <a:off x="1033429" y="1876713"/>
          <a:ext cx="1872674" cy="11236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700" kern="1200" dirty="0"/>
            <a:t>Guide employee recruitment efforts</a:t>
          </a: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1033429" y="1876713"/>
        <a:ext cx="1872674" cy="1123604"/>
      </dsp:txXfrm>
    </dsp:sp>
    <dsp:sp modelId="{1EC21316-0D3E-4240-9D2F-61FBAAF2CBE3}">
      <dsp:nvSpPr>
        <dsp:cNvPr id="0" name=""/>
        <dsp:cNvSpPr/>
      </dsp:nvSpPr>
      <dsp:spPr>
        <a:xfrm>
          <a:off x="3093371" y="1876713"/>
          <a:ext cx="1872674" cy="11236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Establish business locations</a:t>
          </a:r>
        </a:p>
      </dsp:txBody>
      <dsp:txXfrm>
        <a:off x="3093371" y="1876713"/>
        <a:ext cx="1872674" cy="1123604"/>
      </dsp:txXfrm>
    </dsp:sp>
    <dsp:sp modelId="{FBDEC3BE-5140-46DF-B838-5F78E32AEA4B}">
      <dsp:nvSpPr>
        <dsp:cNvPr id="0" name=""/>
        <dsp:cNvSpPr/>
      </dsp:nvSpPr>
      <dsp:spPr>
        <a:xfrm>
          <a:off x="5153313" y="1876713"/>
          <a:ext cx="1872674" cy="1123604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Learn the cost of living where business is located</a:t>
          </a:r>
        </a:p>
      </dsp:txBody>
      <dsp:txXfrm>
        <a:off x="5153313" y="1876713"/>
        <a:ext cx="1872674" cy="1123604"/>
      </dsp:txXfrm>
    </dsp:sp>
    <dsp:sp modelId="{4A6C70B4-0306-41BB-84FF-DB19810C66B4}">
      <dsp:nvSpPr>
        <dsp:cNvPr id="0" name=""/>
        <dsp:cNvSpPr/>
      </dsp:nvSpPr>
      <dsp:spPr>
        <a:xfrm>
          <a:off x="7213255" y="1876713"/>
          <a:ext cx="1872674" cy="11236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And more!</a:t>
          </a:r>
        </a:p>
      </dsp:txBody>
      <dsp:txXfrm>
        <a:off x="7213255" y="1876713"/>
        <a:ext cx="1872674" cy="11236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F24EC-A86B-496C-890E-465E27222EC6}">
      <dsp:nvSpPr>
        <dsp:cNvPr id="0" name=""/>
        <dsp:cNvSpPr/>
      </dsp:nvSpPr>
      <dsp:spPr>
        <a:xfrm>
          <a:off x="0" y="2098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35728-C214-496D-A29F-F0B93B3F73CF}">
      <dsp:nvSpPr>
        <dsp:cNvPr id="0" name=""/>
        <dsp:cNvSpPr/>
      </dsp:nvSpPr>
      <dsp:spPr>
        <a:xfrm>
          <a:off x="0" y="2098"/>
          <a:ext cx="2103120" cy="715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What is it: </a:t>
          </a:r>
          <a:endParaRPr lang="en-US" sz="2000" kern="1200" dirty="0"/>
        </a:p>
      </dsp:txBody>
      <dsp:txXfrm>
        <a:off x="0" y="2098"/>
        <a:ext cx="2103120" cy="715580"/>
      </dsp:txXfrm>
    </dsp:sp>
    <dsp:sp modelId="{1D77DB67-59DB-47F7-B458-21CE37EEABC9}">
      <dsp:nvSpPr>
        <dsp:cNvPr id="0" name=""/>
        <dsp:cNvSpPr/>
      </dsp:nvSpPr>
      <dsp:spPr>
        <a:xfrm>
          <a:off x="2260854" y="34593"/>
          <a:ext cx="8254746" cy="649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Employment and wage estimates for nearly 800 occupations</a:t>
          </a:r>
        </a:p>
      </dsp:txBody>
      <dsp:txXfrm>
        <a:off x="2260854" y="34593"/>
        <a:ext cx="8254746" cy="649892"/>
      </dsp:txXfrm>
    </dsp:sp>
    <dsp:sp modelId="{D30BE1E3-419B-4A42-93CB-0284F73BF242}">
      <dsp:nvSpPr>
        <dsp:cNvPr id="0" name=""/>
        <dsp:cNvSpPr/>
      </dsp:nvSpPr>
      <dsp:spPr>
        <a:xfrm>
          <a:off x="2103120" y="684485"/>
          <a:ext cx="84124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65CF2-4EBF-4270-A47E-B1B56CFB3292}">
      <dsp:nvSpPr>
        <dsp:cNvPr id="0" name=""/>
        <dsp:cNvSpPr/>
      </dsp:nvSpPr>
      <dsp:spPr>
        <a:xfrm>
          <a:off x="0" y="717678"/>
          <a:ext cx="10515600" cy="0"/>
        </a:xfrm>
        <a:prstGeom prst="line">
          <a:avLst/>
        </a:prstGeom>
        <a:solidFill>
          <a:schemeClr val="accent2">
            <a:hueOff val="3334273"/>
            <a:satOff val="2742"/>
            <a:lumOff val="-941"/>
            <a:alphaOff val="0"/>
          </a:schemeClr>
        </a:solidFill>
        <a:ln w="12700" cap="flat" cmpd="sng" algn="ctr">
          <a:solidFill>
            <a:schemeClr val="accent2">
              <a:hueOff val="3334273"/>
              <a:satOff val="2742"/>
              <a:lumOff val="-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BD0CB-266E-4A1F-B50C-396C55E4CF1C}">
      <dsp:nvSpPr>
        <dsp:cNvPr id="0" name=""/>
        <dsp:cNvSpPr/>
      </dsp:nvSpPr>
      <dsp:spPr>
        <a:xfrm>
          <a:off x="0" y="717678"/>
          <a:ext cx="2103120" cy="715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How to use it:</a:t>
          </a:r>
        </a:p>
      </dsp:txBody>
      <dsp:txXfrm>
        <a:off x="0" y="717678"/>
        <a:ext cx="2103120" cy="715580"/>
      </dsp:txXfrm>
    </dsp:sp>
    <dsp:sp modelId="{766A1F23-552E-4182-B797-C3781F292F4C}">
      <dsp:nvSpPr>
        <dsp:cNvPr id="0" name=""/>
        <dsp:cNvSpPr/>
      </dsp:nvSpPr>
      <dsp:spPr>
        <a:xfrm>
          <a:off x="2260854" y="750173"/>
          <a:ext cx="8254746" cy="649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To make decisions on pay rates</a:t>
          </a:r>
        </a:p>
      </dsp:txBody>
      <dsp:txXfrm>
        <a:off x="2260854" y="750173"/>
        <a:ext cx="8254746" cy="649892"/>
      </dsp:txXfrm>
    </dsp:sp>
    <dsp:sp modelId="{0EFA7BE5-A78E-405D-B2CD-E0C5ADC82E64}">
      <dsp:nvSpPr>
        <dsp:cNvPr id="0" name=""/>
        <dsp:cNvSpPr/>
      </dsp:nvSpPr>
      <dsp:spPr>
        <a:xfrm>
          <a:off x="2103120" y="1400066"/>
          <a:ext cx="84124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0ADB3C-945B-43B9-B77B-6FACFA930DFE}">
      <dsp:nvSpPr>
        <dsp:cNvPr id="0" name=""/>
        <dsp:cNvSpPr/>
      </dsp:nvSpPr>
      <dsp:spPr>
        <a:xfrm>
          <a:off x="0" y="1433259"/>
          <a:ext cx="10515600" cy="0"/>
        </a:xfrm>
        <a:prstGeom prst="line">
          <a:avLst/>
        </a:prstGeom>
        <a:solidFill>
          <a:schemeClr val="accent2">
            <a:hueOff val="6668547"/>
            <a:satOff val="5483"/>
            <a:lumOff val="-1882"/>
            <a:alphaOff val="0"/>
          </a:schemeClr>
        </a:solidFill>
        <a:ln w="12700" cap="flat" cmpd="sng" algn="ctr">
          <a:solidFill>
            <a:schemeClr val="accent2">
              <a:hueOff val="6668547"/>
              <a:satOff val="5483"/>
              <a:lumOff val="-1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E5A2B7-10B5-44FC-BBDE-AB77B62685A1}">
      <dsp:nvSpPr>
        <dsp:cNvPr id="0" name=""/>
        <dsp:cNvSpPr/>
      </dsp:nvSpPr>
      <dsp:spPr>
        <a:xfrm>
          <a:off x="0" y="1433259"/>
          <a:ext cx="2103120" cy="715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Available for:</a:t>
          </a:r>
        </a:p>
      </dsp:txBody>
      <dsp:txXfrm>
        <a:off x="0" y="1433259"/>
        <a:ext cx="2103120" cy="715580"/>
      </dsp:txXfrm>
    </dsp:sp>
    <dsp:sp modelId="{F536681F-5A46-4E61-AF0D-F9C1227E702C}">
      <dsp:nvSpPr>
        <dsp:cNvPr id="0" name=""/>
        <dsp:cNvSpPr/>
      </dsp:nvSpPr>
      <dsp:spPr>
        <a:xfrm>
          <a:off x="2260854" y="1465754"/>
          <a:ext cx="8254746" cy="649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Nebraska, Economic Regions, MSA’s, County Level</a:t>
          </a:r>
        </a:p>
      </dsp:txBody>
      <dsp:txXfrm>
        <a:off x="2260854" y="1465754"/>
        <a:ext cx="8254746" cy="649892"/>
      </dsp:txXfrm>
    </dsp:sp>
    <dsp:sp modelId="{73198B14-6E0A-49C1-AF45-766A5DC4D307}">
      <dsp:nvSpPr>
        <dsp:cNvPr id="0" name=""/>
        <dsp:cNvSpPr/>
      </dsp:nvSpPr>
      <dsp:spPr>
        <a:xfrm>
          <a:off x="2103120" y="2115646"/>
          <a:ext cx="84124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950509-9F6B-49FF-AB77-2C97E67B7F9D}">
      <dsp:nvSpPr>
        <dsp:cNvPr id="0" name=""/>
        <dsp:cNvSpPr/>
      </dsp:nvSpPr>
      <dsp:spPr>
        <a:xfrm>
          <a:off x="0" y="2148839"/>
          <a:ext cx="10515600" cy="0"/>
        </a:xfrm>
        <a:prstGeom prst="line">
          <a:avLst/>
        </a:prstGeom>
        <a:solidFill>
          <a:schemeClr val="accent2">
            <a:hueOff val="10002820"/>
            <a:satOff val="8225"/>
            <a:lumOff val="-2824"/>
            <a:alphaOff val="0"/>
          </a:schemeClr>
        </a:solidFill>
        <a:ln w="12700" cap="flat" cmpd="sng" algn="ctr">
          <a:solidFill>
            <a:schemeClr val="accent2">
              <a:hueOff val="10002820"/>
              <a:satOff val="8225"/>
              <a:lumOff val="-2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4DDA2A-1E3E-46FC-8783-0F2BFB44AB6E}">
      <dsp:nvSpPr>
        <dsp:cNvPr id="0" name=""/>
        <dsp:cNvSpPr/>
      </dsp:nvSpPr>
      <dsp:spPr>
        <a:xfrm>
          <a:off x="0" y="2148839"/>
          <a:ext cx="2103120" cy="715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Updated: </a:t>
          </a:r>
          <a:endParaRPr lang="en-US" sz="2000" kern="1200" dirty="0"/>
        </a:p>
      </dsp:txBody>
      <dsp:txXfrm>
        <a:off x="0" y="2148839"/>
        <a:ext cx="2103120" cy="715580"/>
      </dsp:txXfrm>
    </dsp:sp>
    <dsp:sp modelId="{FF1374DE-F956-4259-9DBD-43C06117965F}">
      <dsp:nvSpPr>
        <dsp:cNvPr id="0" name=""/>
        <dsp:cNvSpPr/>
      </dsp:nvSpPr>
      <dsp:spPr>
        <a:xfrm>
          <a:off x="2260854" y="2165471"/>
          <a:ext cx="8254746" cy="33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Wage Data – Quarterly </a:t>
          </a:r>
          <a:endParaRPr lang="en-US" sz="1500" kern="1200" dirty="0"/>
        </a:p>
      </dsp:txBody>
      <dsp:txXfrm>
        <a:off x="2260854" y="2165471"/>
        <a:ext cx="8254746" cy="332633"/>
      </dsp:txXfrm>
    </dsp:sp>
    <dsp:sp modelId="{77854C86-DA45-48B3-A1DF-2941ACE0AC73}">
      <dsp:nvSpPr>
        <dsp:cNvPr id="0" name=""/>
        <dsp:cNvSpPr/>
      </dsp:nvSpPr>
      <dsp:spPr>
        <a:xfrm>
          <a:off x="2103120" y="2498104"/>
          <a:ext cx="84124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B2749-1F5D-4356-ACE5-19CC0D8CCEB2}">
      <dsp:nvSpPr>
        <dsp:cNvPr id="0" name=""/>
        <dsp:cNvSpPr/>
      </dsp:nvSpPr>
      <dsp:spPr>
        <a:xfrm>
          <a:off x="2260854" y="2514736"/>
          <a:ext cx="8254746" cy="332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Employment - Annually</a:t>
          </a:r>
          <a:endParaRPr lang="en-US" sz="1500" kern="1200" dirty="0"/>
        </a:p>
      </dsp:txBody>
      <dsp:txXfrm>
        <a:off x="2260854" y="2514736"/>
        <a:ext cx="8254746" cy="332633"/>
      </dsp:txXfrm>
    </dsp:sp>
    <dsp:sp modelId="{28D589BD-4AF6-43E6-9DC8-4ECE473F1187}">
      <dsp:nvSpPr>
        <dsp:cNvPr id="0" name=""/>
        <dsp:cNvSpPr/>
      </dsp:nvSpPr>
      <dsp:spPr>
        <a:xfrm>
          <a:off x="2103120" y="2847369"/>
          <a:ext cx="84124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47EBC-37FD-48D5-8620-0422C766E6CE}">
      <dsp:nvSpPr>
        <dsp:cNvPr id="0" name=""/>
        <dsp:cNvSpPr/>
      </dsp:nvSpPr>
      <dsp:spPr>
        <a:xfrm>
          <a:off x="0" y="2864420"/>
          <a:ext cx="10515600" cy="0"/>
        </a:xfrm>
        <a:prstGeom prst="line">
          <a:avLst/>
        </a:prstGeom>
        <a:solidFill>
          <a:schemeClr val="accent2">
            <a:hueOff val="13337094"/>
            <a:satOff val="10966"/>
            <a:lumOff val="-3765"/>
            <a:alphaOff val="0"/>
          </a:schemeClr>
        </a:solidFill>
        <a:ln w="12700" cap="flat" cmpd="sng" algn="ctr">
          <a:solidFill>
            <a:schemeClr val="accent2">
              <a:hueOff val="13337094"/>
              <a:satOff val="10966"/>
              <a:lumOff val="-3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343B0-99EF-4DA6-A106-1EB6F4DCDD2C}">
      <dsp:nvSpPr>
        <dsp:cNvPr id="0" name=""/>
        <dsp:cNvSpPr/>
      </dsp:nvSpPr>
      <dsp:spPr>
        <a:xfrm>
          <a:off x="0" y="2864420"/>
          <a:ext cx="2103120" cy="715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Where does it come from: </a:t>
          </a:r>
          <a:endParaRPr lang="en-US" sz="2000" kern="1200" dirty="0"/>
        </a:p>
      </dsp:txBody>
      <dsp:txXfrm>
        <a:off x="0" y="2864420"/>
        <a:ext cx="2103120" cy="715580"/>
      </dsp:txXfrm>
    </dsp:sp>
    <dsp:sp modelId="{8C24FF07-9CA2-4DFE-BB14-0793C989AC1A}">
      <dsp:nvSpPr>
        <dsp:cNvPr id="0" name=""/>
        <dsp:cNvSpPr/>
      </dsp:nvSpPr>
      <dsp:spPr>
        <a:xfrm>
          <a:off x="2260854" y="2896915"/>
          <a:ext cx="8254746" cy="649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Survey of employers</a:t>
          </a:r>
          <a:endParaRPr lang="en-US" sz="1500" kern="1200" dirty="0"/>
        </a:p>
      </dsp:txBody>
      <dsp:txXfrm>
        <a:off x="2260854" y="2896915"/>
        <a:ext cx="8254746" cy="649892"/>
      </dsp:txXfrm>
    </dsp:sp>
    <dsp:sp modelId="{8613FE01-A657-4BF5-B0BE-10E1740B167C}">
      <dsp:nvSpPr>
        <dsp:cNvPr id="0" name=""/>
        <dsp:cNvSpPr/>
      </dsp:nvSpPr>
      <dsp:spPr>
        <a:xfrm>
          <a:off x="2103120" y="3546807"/>
          <a:ext cx="84124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12C435-30D2-4262-ADEC-75CDA229ABA9}">
      <dsp:nvSpPr>
        <dsp:cNvPr id="0" name=""/>
        <dsp:cNvSpPr/>
      </dsp:nvSpPr>
      <dsp:spPr>
        <a:xfrm>
          <a:off x="0" y="3580001"/>
          <a:ext cx="10515600" cy="0"/>
        </a:xfrm>
        <a:prstGeom prst="line">
          <a:avLst/>
        </a:prstGeom>
        <a:solidFill>
          <a:schemeClr val="accent2">
            <a:hueOff val="16671367"/>
            <a:satOff val="13708"/>
            <a:lumOff val="-4706"/>
            <a:alphaOff val="0"/>
          </a:schemeClr>
        </a:solidFill>
        <a:ln w="12700" cap="flat" cmpd="sng" algn="ctr">
          <a:solidFill>
            <a:schemeClr val="accent2">
              <a:hueOff val="16671367"/>
              <a:satOff val="1370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A4A69-F2E4-4CD4-88D5-61E2152A4E2A}">
      <dsp:nvSpPr>
        <dsp:cNvPr id="0" name=""/>
        <dsp:cNvSpPr/>
      </dsp:nvSpPr>
      <dsp:spPr>
        <a:xfrm>
          <a:off x="0" y="3580001"/>
          <a:ext cx="2103120" cy="715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Not included:</a:t>
          </a:r>
        </a:p>
      </dsp:txBody>
      <dsp:txXfrm>
        <a:off x="0" y="3580001"/>
        <a:ext cx="2103120" cy="715580"/>
      </dsp:txXfrm>
    </dsp:sp>
    <dsp:sp modelId="{E6BCF781-9C06-4173-B8EE-F2D79223AF64}">
      <dsp:nvSpPr>
        <dsp:cNvPr id="0" name=""/>
        <dsp:cNvSpPr/>
      </dsp:nvSpPr>
      <dsp:spPr>
        <a:xfrm>
          <a:off x="2260854" y="3612495"/>
          <a:ext cx="8254746" cy="649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Self-employed, some agricultural workers, and private household workers</a:t>
          </a:r>
        </a:p>
      </dsp:txBody>
      <dsp:txXfrm>
        <a:off x="2260854" y="3612495"/>
        <a:ext cx="8254746" cy="649892"/>
      </dsp:txXfrm>
    </dsp:sp>
    <dsp:sp modelId="{BC6EE1BB-3FA1-412F-ABCA-C5A2212431A2}">
      <dsp:nvSpPr>
        <dsp:cNvPr id="0" name=""/>
        <dsp:cNvSpPr/>
      </dsp:nvSpPr>
      <dsp:spPr>
        <a:xfrm>
          <a:off x="2103120" y="4262388"/>
          <a:ext cx="84124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21FDD-7857-42FD-9030-9CBB9121D732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CCCAE-C214-436A-9AB5-772BCE6E9E9E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accent3"/>
              </a:solidFill>
            </a:rPr>
            <a:t>Average: </a:t>
          </a:r>
          <a:r>
            <a:rPr lang="en-US" sz="3300" kern="1200" dirty="0"/>
            <a:t>$27.93 hourly </a:t>
          </a:r>
        </a:p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	 $58,097 annual</a:t>
          </a:r>
        </a:p>
      </dsp:txBody>
      <dsp:txXfrm>
        <a:off x="0" y="0"/>
        <a:ext cx="6900512" cy="1384035"/>
      </dsp:txXfrm>
    </dsp:sp>
    <dsp:sp modelId="{EB2C522F-9669-4E77-AB5B-06A7B254D2F4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78B16F-64A4-4DCA-B6B8-4E288972098D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accent3"/>
              </a:solidFill>
            </a:rPr>
            <a:t>Entry: </a:t>
          </a:r>
          <a:r>
            <a:rPr lang="en-US" sz="3300" kern="1200" dirty="0"/>
            <a:t>$13.73 hourly</a:t>
          </a:r>
        </a:p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           $28,566 annual</a:t>
          </a:r>
        </a:p>
      </dsp:txBody>
      <dsp:txXfrm>
        <a:off x="0" y="1384035"/>
        <a:ext cx="6900512" cy="1384035"/>
      </dsp:txXfrm>
    </dsp:sp>
    <dsp:sp modelId="{521A5ABE-93F4-4691-8D0C-726F3665A6E0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B35A1-4B63-4634-8ECC-A6E33F121715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accent3"/>
              </a:solidFill>
            </a:rPr>
            <a:t>Median: </a:t>
          </a:r>
          <a:r>
            <a:rPr lang="en-US" sz="3300" kern="1200" dirty="0"/>
            <a:t>$22.27 hourly</a:t>
          </a:r>
        </a:p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	$46,319 annual</a:t>
          </a:r>
        </a:p>
      </dsp:txBody>
      <dsp:txXfrm>
        <a:off x="0" y="2768070"/>
        <a:ext cx="6900512" cy="1384035"/>
      </dsp:txXfrm>
    </dsp:sp>
    <dsp:sp modelId="{2CE20E71-B094-40FD-AC8C-38D838BEFF9A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C8E14E-501C-4C0A-9EB5-EE27E1C0C5BA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accent3"/>
              </a:solidFill>
            </a:rPr>
            <a:t>Experienced: </a:t>
          </a:r>
          <a:r>
            <a:rPr lang="en-US" sz="3300" kern="1200" dirty="0"/>
            <a:t>$35.04 hourly</a:t>
          </a:r>
        </a:p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	        $72,864 annual</a:t>
          </a:r>
        </a:p>
      </dsp:txBody>
      <dsp:txXfrm>
        <a:off x="0" y="4152105"/>
        <a:ext cx="6900512" cy="13840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8991C-F018-46C5-B0E3-D0BE1298200E}">
      <dsp:nvSpPr>
        <dsp:cNvPr id="0" name=""/>
        <dsp:cNvSpPr/>
      </dsp:nvSpPr>
      <dsp:spPr>
        <a:xfrm>
          <a:off x="0" y="0"/>
          <a:ext cx="3286125" cy="394887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Go to: </a:t>
          </a:r>
          <a:r>
            <a:rPr lang="en-US" sz="2300" kern="1200" dirty="0">
              <a:hlinkClick xmlns:r="http://schemas.openxmlformats.org/officeDocument/2006/relationships" r:id="rId1"/>
            </a:rPr>
            <a:t>NEworks.Nebraska.gov</a:t>
          </a:r>
          <a:endParaRPr lang="en-US" sz="2300" kern="1200" dirty="0"/>
        </a:p>
      </dsp:txBody>
      <dsp:txXfrm>
        <a:off x="0" y="1500572"/>
        <a:ext cx="3286125" cy="2369325"/>
      </dsp:txXfrm>
    </dsp:sp>
    <dsp:sp modelId="{9067F895-1A0D-418D-BF78-FF3C6B22CD62}">
      <dsp:nvSpPr>
        <dsp:cNvPr id="0" name=""/>
        <dsp:cNvSpPr/>
      </dsp:nvSpPr>
      <dsp:spPr>
        <a:xfrm>
          <a:off x="1050731" y="394887"/>
          <a:ext cx="1184662" cy="11846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361" tIns="12700" rIns="9236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  <a:endParaRPr lang="en-US" sz="4800" kern="1200" dirty="0"/>
        </a:p>
      </dsp:txBody>
      <dsp:txXfrm>
        <a:off x="1224221" y="568377"/>
        <a:ext cx="837682" cy="837682"/>
      </dsp:txXfrm>
    </dsp:sp>
    <dsp:sp modelId="{CB5476E3-7862-46FB-B9A1-2B00742565A6}">
      <dsp:nvSpPr>
        <dsp:cNvPr id="0" name=""/>
        <dsp:cNvSpPr/>
      </dsp:nvSpPr>
      <dsp:spPr>
        <a:xfrm>
          <a:off x="0" y="3948804"/>
          <a:ext cx="3286125" cy="72"/>
        </a:xfrm>
        <a:prstGeom prst="rect">
          <a:avLst/>
        </a:prstGeom>
        <a:solidFill>
          <a:schemeClr val="accent2">
            <a:hueOff val="3334273"/>
            <a:satOff val="2742"/>
            <a:lumOff val="-941"/>
            <a:alphaOff val="0"/>
          </a:schemeClr>
        </a:solidFill>
        <a:ln w="12700" cap="flat" cmpd="sng" algn="ctr">
          <a:solidFill>
            <a:schemeClr val="accent2">
              <a:hueOff val="3334273"/>
              <a:satOff val="2742"/>
              <a:lumOff val="-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ACB8CB-0B44-4A86-9585-1AF29E26F99E}">
      <dsp:nvSpPr>
        <dsp:cNvPr id="0" name=""/>
        <dsp:cNvSpPr/>
      </dsp:nvSpPr>
      <dsp:spPr>
        <a:xfrm>
          <a:off x="3614737" y="0"/>
          <a:ext cx="3286125" cy="3948876"/>
        </a:xfrm>
        <a:prstGeom prst="rect">
          <a:avLst/>
        </a:prstGeom>
        <a:solidFill>
          <a:schemeClr val="accent2">
            <a:tint val="40000"/>
            <a:alpha val="90000"/>
            <a:hueOff val="8606518"/>
            <a:satOff val="-633"/>
            <a:lumOff val="-23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8606518"/>
              <a:satOff val="-633"/>
              <a:lumOff val="-2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Under Labor Market Information, click on “Labor Market Analysis”</a:t>
          </a:r>
        </a:p>
      </dsp:txBody>
      <dsp:txXfrm>
        <a:off x="3614737" y="1500572"/>
        <a:ext cx="3286125" cy="2369325"/>
      </dsp:txXfrm>
    </dsp:sp>
    <dsp:sp modelId="{A3F82047-C4AA-4CF4-A652-A493472EE01B}">
      <dsp:nvSpPr>
        <dsp:cNvPr id="0" name=""/>
        <dsp:cNvSpPr/>
      </dsp:nvSpPr>
      <dsp:spPr>
        <a:xfrm>
          <a:off x="4665468" y="394887"/>
          <a:ext cx="1184662" cy="1184662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361" tIns="12700" rIns="9236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  <a:endParaRPr lang="en-US" sz="4800" kern="1200" dirty="0"/>
        </a:p>
      </dsp:txBody>
      <dsp:txXfrm>
        <a:off x="4838958" y="568377"/>
        <a:ext cx="837682" cy="837682"/>
      </dsp:txXfrm>
    </dsp:sp>
    <dsp:sp modelId="{E1E165E6-2EBD-47F4-845E-F9919AFBB428}">
      <dsp:nvSpPr>
        <dsp:cNvPr id="0" name=""/>
        <dsp:cNvSpPr/>
      </dsp:nvSpPr>
      <dsp:spPr>
        <a:xfrm>
          <a:off x="3614737" y="3948804"/>
          <a:ext cx="3286125" cy="72"/>
        </a:xfrm>
        <a:prstGeom prst="rect">
          <a:avLst/>
        </a:prstGeom>
        <a:solidFill>
          <a:schemeClr val="accent2">
            <a:hueOff val="10002820"/>
            <a:satOff val="8225"/>
            <a:lumOff val="-2824"/>
            <a:alphaOff val="0"/>
          </a:schemeClr>
        </a:solidFill>
        <a:ln w="12700" cap="flat" cmpd="sng" algn="ctr">
          <a:solidFill>
            <a:schemeClr val="accent2">
              <a:hueOff val="10002820"/>
              <a:satOff val="8225"/>
              <a:lumOff val="-2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3EBF09-15D8-42BB-9F99-9D701991F27B}">
      <dsp:nvSpPr>
        <dsp:cNvPr id="0" name=""/>
        <dsp:cNvSpPr/>
      </dsp:nvSpPr>
      <dsp:spPr>
        <a:xfrm>
          <a:off x="7229475" y="0"/>
          <a:ext cx="3286125" cy="3948876"/>
        </a:xfrm>
        <a:prstGeom prst="rect">
          <a:avLst/>
        </a:prstGeom>
        <a:solidFill>
          <a:schemeClr val="accent2">
            <a:tint val="40000"/>
            <a:alpha val="90000"/>
            <a:hueOff val="17213036"/>
            <a:satOff val="-1267"/>
            <a:lumOff val="-4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7213036"/>
              <a:satOff val="-1267"/>
              <a:lumOff val="-4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From the quick link buttons in the upper right, click “Occupational Employment &amp; Wages”</a:t>
          </a:r>
        </a:p>
      </dsp:txBody>
      <dsp:txXfrm>
        <a:off x="7229475" y="1500572"/>
        <a:ext cx="3286125" cy="2369325"/>
      </dsp:txXfrm>
    </dsp:sp>
    <dsp:sp modelId="{92820BFD-90CB-4A40-A393-AE259D888099}">
      <dsp:nvSpPr>
        <dsp:cNvPr id="0" name=""/>
        <dsp:cNvSpPr/>
      </dsp:nvSpPr>
      <dsp:spPr>
        <a:xfrm>
          <a:off x="8280206" y="394887"/>
          <a:ext cx="1184662" cy="1184662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361" tIns="12700" rIns="9236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  <a:endParaRPr lang="en-US" sz="4800" kern="1200" dirty="0"/>
        </a:p>
      </dsp:txBody>
      <dsp:txXfrm>
        <a:off x="8453696" y="568377"/>
        <a:ext cx="837682" cy="837682"/>
      </dsp:txXfrm>
    </dsp:sp>
    <dsp:sp modelId="{E7C4D0CE-F73C-47C2-9F4D-CCB2E1142DA0}">
      <dsp:nvSpPr>
        <dsp:cNvPr id="0" name=""/>
        <dsp:cNvSpPr/>
      </dsp:nvSpPr>
      <dsp:spPr>
        <a:xfrm>
          <a:off x="7229475" y="3948804"/>
          <a:ext cx="3286125" cy="72"/>
        </a:xfrm>
        <a:prstGeom prst="rect">
          <a:avLst/>
        </a:prstGeom>
        <a:solidFill>
          <a:schemeClr val="accent2">
            <a:hueOff val="16671367"/>
            <a:satOff val="13708"/>
            <a:lumOff val="-4706"/>
            <a:alphaOff val="0"/>
          </a:schemeClr>
        </a:solidFill>
        <a:ln w="12700" cap="flat" cmpd="sng" algn="ctr">
          <a:solidFill>
            <a:schemeClr val="accent2">
              <a:hueOff val="16671367"/>
              <a:satOff val="1370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004F7-06EE-4617-9B6A-39B0CE403C40}">
      <dsp:nvSpPr>
        <dsp:cNvPr id="0" name=""/>
        <dsp:cNvSpPr/>
      </dsp:nvSpPr>
      <dsp:spPr>
        <a:xfrm>
          <a:off x="0" y="477112"/>
          <a:ext cx="7237445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D4D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706" tIns="395732" rIns="56170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Reasons for Difficulty Hiring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Workforce Skill Levels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Benefits</a:t>
          </a:r>
        </a:p>
      </dsp:txBody>
      <dsp:txXfrm>
        <a:off x="0" y="477112"/>
        <a:ext cx="7237445" cy="1436400"/>
      </dsp:txXfrm>
    </dsp:sp>
    <dsp:sp modelId="{AD59F88D-3963-4341-9C08-D8FC26825C26}">
      <dsp:nvSpPr>
        <dsp:cNvPr id="0" name=""/>
        <dsp:cNvSpPr/>
      </dsp:nvSpPr>
      <dsp:spPr>
        <a:xfrm>
          <a:off x="361872" y="196672"/>
          <a:ext cx="5066211" cy="560880"/>
        </a:xfrm>
        <a:prstGeom prst="roundRect">
          <a:avLst/>
        </a:prstGeom>
        <a:solidFill>
          <a:srgbClr val="0060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491" tIns="0" rIns="19149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Hiring and Training Needs</a:t>
          </a:r>
        </a:p>
      </dsp:txBody>
      <dsp:txXfrm>
        <a:off x="389252" y="224052"/>
        <a:ext cx="5011451" cy="506120"/>
      </dsp:txXfrm>
    </dsp:sp>
    <dsp:sp modelId="{CA9FA926-E064-47F5-B4BD-A622F89D536C}">
      <dsp:nvSpPr>
        <dsp:cNvPr id="0" name=""/>
        <dsp:cNvSpPr/>
      </dsp:nvSpPr>
      <dsp:spPr>
        <a:xfrm>
          <a:off x="0" y="2296552"/>
          <a:ext cx="7237445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D4D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706" tIns="395732" rIns="56170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Barriers to Obtaining Training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Important Factors/Obstacles When Considering Jobs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Commuting/Teleworking</a:t>
          </a:r>
        </a:p>
      </dsp:txBody>
      <dsp:txXfrm>
        <a:off x="0" y="2296552"/>
        <a:ext cx="7237445" cy="1436400"/>
      </dsp:txXfrm>
    </dsp:sp>
    <dsp:sp modelId="{D74AE54A-CA5D-42B6-A2C8-DE5BC3F2D2C8}">
      <dsp:nvSpPr>
        <dsp:cNvPr id="0" name=""/>
        <dsp:cNvSpPr/>
      </dsp:nvSpPr>
      <dsp:spPr>
        <a:xfrm>
          <a:off x="361872" y="2016112"/>
          <a:ext cx="5066211" cy="560880"/>
        </a:xfrm>
        <a:prstGeom prst="roundRect">
          <a:avLst/>
        </a:prstGeom>
        <a:solidFill>
          <a:srgbClr val="0060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491" tIns="0" rIns="19149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Labor Availability</a:t>
          </a:r>
        </a:p>
      </dsp:txBody>
      <dsp:txXfrm>
        <a:off x="389252" y="2043492"/>
        <a:ext cx="5011451" cy="506120"/>
      </dsp:txXfrm>
    </dsp:sp>
    <dsp:sp modelId="{93D64E81-C67C-41EA-8856-FBBD14686D39}">
      <dsp:nvSpPr>
        <dsp:cNvPr id="0" name=""/>
        <dsp:cNvSpPr/>
      </dsp:nvSpPr>
      <dsp:spPr>
        <a:xfrm>
          <a:off x="0" y="4115992"/>
          <a:ext cx="7237445" cy="807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D4D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706" tIns="395732" rIns="56170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Surplus/Deficits in Workforce and Education Opportunities</a:t>
          </a:r>
        </a:p>
      </dsp:txBody>
      <dsp:txXfrm>
        <a:off x="0" y="4115992"/>
        <a:ext cx="7237445" cy="807975"/>
      </dsp:txXfrm>
    </dsp:sp>
    <dsp:sp modelId="{11BD8CC9-A16B-401B-A7EF-6700805B17F5}">
      <dsp:nvSpPr>
        <dsp:cNvPr id="0" name=""/>
        <dsp:cNvSpPr/>
      </dsp:nvSpPr>
      <dsp:spPr>
        <a:xfrm>
          <a:off x="361872" y="3835552"/>
          <a:ext cx="5066211" cy="560880"/>
        </a:xfrm>
        <a:prstGeom prst="roundRect">
          <a:avLst/>
        </a:prstGeom>
        <a:solidFill>
          <a:srgbClr val="0060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491" tIns="0" rIns="19149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Skills Gaps</a:t>
          </a:r>
        </a:p>
      </dsp:txBody>
      <dsp:txXfrm>
        <a:off x="389252" y="3862932"/>
        <a:ext cx="5011451" cy="506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8991C-F018-46C5-B0E3-D0BE1298200E}">
      <dsp:nvSpPr>
        <dsp:cNvPr id="0" name=""/>
        <dsp:cNvSpPr/>
      </dsp:nvSpPr>
      <dsp:spPr>
        <a:xfrm>
          <a:off x="0" y="0"/>
          <a:ext cx="3286125" cy="394887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Go to: </a:t>
          </a:r>
          <a:r>
            <a:rPr lang="en-US" sz="2300" kern="1200" dirty="0">
              <a:hlinkClick xmlns:r="http://schemas.openxmlformats.org/officeDocument/2006/relationships" r:id="rId1"/>
            </a:rPr>
            <a:t>NEworks.Nebraska.gov</a:t>
          </a:r>
          <a:endParaRPr lang="en-US" sz="2300" kern="1200" dirty="0"/>
        </a:p>
      </dsp:txBody>
      <dsp:txXfrm>
        <a:off x="0" y="1500572"/>
        <a:ext cx="3286125" cy="2369325"/>
      </dsp:txXfrm>
    </dsp:sp>
    <dsp:sp modelId="{9067F895-1A0D-418D-BF78-FF3C6B22CD62}">
      <dsp:nvSpPr>
        <dsp:cNvPr id="0" name=""/>
        <dsp:cNvSpPr/>
      </dsp:nvSpPr>
      <dsp:spPr>
        <a:xfrm>
          <a:off x="1050731" y="394887"/>
          <a:ext cx="1184662" cy="11846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361" tIns="12700" rIns="9236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  <a:endParaRPr lang="en-US" sz="4800" kern="1200" dirty="0"/>
        </a:p>
      </dsp:txBody>
      <dsp:txXfrm>
        <a:off x="1224221" y="568377"/>
        <a:ext cx="837682" cy="837682"/>
      </dsp:txXfrm>
    </dsp:sp>
    <dsp:sp modelId="{CB5476E3-7862-46FB-B9A1-2B00742565A6}">
      <dsp:nvSpPr>
        <dsp:cNvPr id="0" name=""/>
        <dsp:cNvSpPr/>
      </dsp:nvSpPr>
      <dsp:spPr>
        <a:xfrm>
          <a:off x="0" y="3948804"/>
          <a:ext cx="3286125" cy="72"/>
        </a:xfrm>
        <a:prstGeom prst="rect">
          <a:avLst/>
        </a:prstGeom>
        <a:solidFill>
          <a:schemeClr val="accent2">
            <a:hueOff val="3334273"/>
            <a:satOff val="2742"/>
            <a:lumOff val="-941"/>
            <a:alphaOff val="0"/>
          </a:schemeClr>
        </a:solidFill>
        <a:ln w="12700" cap="flat" cmpd="sng" algn="ctr">
          <a:solidFill>
            <a:schemeClr val="accent2">
              <a:hueOff val="3334273"/>
              <a:satOff val="2742"/>
              <a:lumOff val="-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ACB8CB-0B44-4A86-9585-1AF29E26F99E}">
      <dsp:nvSpPr>
        <dsp:cNvPr id="0" name=""/>
        <dsp:cNvSpPr/>
      </dsp:nvSpPr>
      <dsp:spPr>
        <a:xfrm>
          <a:off x="3614737" y="0"/>
          <a:ext cx="3286125" cy="3948876"/>
        </a:xfrm>
        <a:prstGeom prst="rect">
          <a:avLst/>
        </a:prstGeom>
        <a:solidFill>
          <a:schemeClr val="accent2">
            <a:tint val="40000"/>
            <a:alpha val="90000"/>
            <a:hueOff val="8606518"/>
            <a:satOff val="-633"/>
            <a:lumOff val="-23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8606518"/>
              <a:satOff val="-633"/>
              <a:lumOff val="-2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Under Labor Market Information, click on “Labor Market Analysis”</a:t>
          </a:r>
        </a:p>
      </dsp:txBody>
      <dsp:txXfrm>
        <a:off x="3614737" y="1500572"/>
        <a:ext cx="3286125" cy="2369325"/>
      </dsp:txXfrm>
    </dsp:sp>
    <dsp:sp modelId="{A3F82047-C4AA-4CF4-A652-A493472EE01B}">
      <dsp:nvSpPr>
        <dsp:cNvPr id="0" name=""/>
        <dsp:cNvSpPr/>
      </dsp:nvSpPr>
      <dsp:spPr>
        <a:xfrm>
          <a:off x="4665468" y="394887"/>
          <a:ext cx="1184662" cy="1184662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361" tIns="12700" rIns="9236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  <a:endParaRPr lang="en-US" sz="4800" kern="1200" dirty="0"/>
        </a:p>
      </dsp:txBody>
      <dsp:txXfrm>
        <a:off x="4838958" y="568377"/>
        <a:ext cx="837682" cy="837682"/>
      </dsp:txXfrm>
    </dsp:sp>
    <dsp:sp modelId="{E1E165E6-2EBD-47F4-845E-F9919AFBB428}">
      <dsp:nvSpPr>
        <dsp:cNvPr id="0" name=""/>
        <dsp:cNvSpPr/>
      </dsp:nvSpPr>
      <dsp:spPr>
        <a:xfrm>
          <a:off x="3614737" y="3948804"/>
          <a:ext cx="3286125" cy="72"/>
        </a:xfrm>
        <a:prstGeom prst="rect">
          <a:avLst/>
        </a:prstGeom>
        <a:solidFill>
          <a:schemeClr val="accent2">
            <a:hueOff val="10002820"/>
            <a:satOff val="8225"/>
            <a:lumOff val="-2824"/>
            <a:alphaOff val="0"/>
          </a:schemeClr>
        </a:solidFill>
        <a:ln w="12700" cap="flat" cmpd="sng" algn="ctr">
          <a:solidFill>
            <a:schemeClr val="accent2">
              <a:hueOff val="10002820"/>
              <a:satOff val="8225"/>
              <a:lumOff val="-2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3EBF09-15D8-42BB-9F99-9D701991F27B}">
      <dsp:nvSpPr>
        <dsp:cNvPr id="0" name=""/>
        <dsp:cNvSpPr/>
      </dsp:nvSpPr>
      <dsp:spPr>
        <a:xfrm>
          <a:off x="7229475" y="0"/>
          <a:ext cx="3286125" cy="3948876"/>
        </a:xfrm>
        <a:prstGeom prst="rect">
          <a:avLst/>
        </a:prstGeom>
        <a:solidFill>
          <a:schemeClr val="accent2">
            <a:tint val="40000"/>
            <a:alpha val="90000"/>
            <a:hueOff val="17213036"/>
            <a:satOff val="-1267"/>
            <a:lumOff val="-4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7213036"/>
              <a:satOff val="-1267"/>
              <a:lumOff val="-4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From the quick link buttons in the upper right, click “Publications”</a:t>
          </a:r>
        </a:p>
      </dsp:txBody>
      <dsp:txXfrm>
        <a:off x="7229475" y="1500572"/>
        <a:ext cx="3286125" cy="2369325"/>
      </dsp:txXfrm>
    </dsp:sp>
    <dsp:sp modelId="{92820BFD-90CB-4A40-A393-AE259D888099}">
      <dsp:nvSpPr>
        <dsp:cNvPr id="0" name=""/>
        <dsp:cNvSpPr/>
      </dsp:nvSpPr>
      <dsp:spPr>
        <a:xfrm>
          <a:off x="8280206" y="394887"/>
          <a:ext cx="1184662" cy="1184662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361" tIns="12700" rIns="9236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  <a:endParaRPr lang="en-US" sz="4800" kern="1200" dirty="0"/>
        </a:p>
      </dsp:txBody>
      <dsp:txXfrm>
        <a:off x="8453696" y="568377"/>
        <a:ext cx="837682" cy="837682"/>
      </dsp:txXfrm>
    </dsp:sp>
    <dsp:sp modelId="{E7C4D0CE-F73C-47C2-9F4D-CCB2E1142DA0}">
      <dsp:nvSpPr>
        <dsp:cNvPr id="0" name=""/>
        <dsp:cNvSpPr/>
      </dsp:nvSpPr>
      <dsp:spPr>
        <a:xfrm>
          <a:off x="7229475" y="3948804"/>
          <a:ext cx="3286125" cy="72"/>
        </a:xfrm>
        <a:prstGeom prst="rect">
          <a:avLst/>
        </a:prstGeom>
        <a:solidFill>
          <a:schemeClr val="accent2">
            <a:hueOff val="16671367"/>
            <a:satOff val="13708"/>
            <a:lumOff val="-4706"/>
            <a:alphaOff val="0"/>
          </a:schemeClr>
        </a:solidFill>
        <a:ln w="12700" cap="flat" cmpd="sng" algn="ctr">
          <a:solidFill>
            <a:schemeClr val="accent2">
              <a:hueOff val="16671367"/>
              <a:satOff val="1370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6C81D-4D02-4553-B198-3A3A880309C6}" type="datetimeFigureOut">
              <a:rPr lang="en-US" smtClean="0"/>
              <a:t>8/18/2022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9949D-F41E-4CE1-9CF3-F32AA5C110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233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9949D-F41E-4CE1-9CF3-F32AA5C110E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487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9949D-F41E-4CE1-9CF3-F32AA5C110E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35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9949D-F41E-4CE1-9CF3-F32AA5C110E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696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9949D-F41E-4CE1-9CF3-F32AA5C110E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195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9949D-F41E-4CE1-9CF3-F32AA5C110E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814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9949D-F41E-4CE1-9CF3-F32AA5C110E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694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9949D-F41E-4CE1-9CF3-F32AA5C110E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45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9949D-F41E-4CE1-9CF3-F32AA5C110E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134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9949D-F41E-4CE1-9CF3-F32AA5C110E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839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9949D-F41E-4CE1-9CF3-F32AA5C110E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03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69949D-F41E-4CE1-9CF3-F32AA5C110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264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Moving across the state every 3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9949D-F41E-4CE1-9CF3-F32AA5C110E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530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Area includes:  Ashland, Bellevue, Blair, Elkhorn, Gretna, La Vista, Omaha, Papillion, Plattsmouth, Ralston + others.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9949D-F41E-4CE1-9CF3-F32AA5C110E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961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Businesses listed up to three occupations they have recently hired or attempted to hire. They were asked whether it was difficult to find workers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for those occupations.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9949D-F41E-4CE1-9CF3-F32AA5C110E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500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9949D-F41E-4CE1-9CF3-F32AA5C110E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476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The table below displays the reasons businesses had difficulty hiring workers in the five occupation groups they most often hired or tried to hire.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9949D-F41E-4CE1-9CF3-F32AA5C110E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00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9949D-F41E-4CE1-9CF3-F32AA5C110E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330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9949D-F41E-4CE1-9CF3-F32AA5C110E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06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Montserrat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1249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32FA-9916-4DEE-91AF-A8C6EE3B3B2B}" type="datetimeFigureOut">
              <a:rPr lang="en-US" smtClean="0"/>
              <a:t>8/18/2022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0396F-50C5-4FCE-8AEA-EEC4A62A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76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32FA-9916-4DEE-91AF-A8C6EE3B3B2B}" type="datetimeFigureOut">
              <a:rPr lang="en-US" smtClean="0"/>
              <a:t>8/18/2022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0396F-50C5-4FCE-8AEA-EEC4A62A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137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9731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32FA-9916-4DEE-91AF-A8C6EE3B3B2B}" type="datetimeFigureOut">
              <a:rPr lang="en-US" smtClean="0"/>
              <a:t>8/18/2022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0396F-50C5-4FCE-8AEA-EEC4A62A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461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32FA-9916-4DEE-91AF-A8C6EE3B3B2B}" type="datetimeFigureOut">
              <a:rPr lang="en-US" smtClean="0"/>
              <a:t>8/18/2022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0396F-50C5-4FCE-8AEA-EEC4A62A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595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Montserrat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9973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2389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103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-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7A7457-32F0-4757-AEBF-2A791FB2A6B5}"/>
              </a:ext>
            </a:extLst>
          </p:cNvPr>
          <p:cNvSpPr/>
          <p:nvPr userDrawn="1"/>
        </p:nvSpPr>
        <p:spPr>
          <a:xfrm>
            <a:off x="8994371" y="5353396"/>
            <a:ext cx="2801389" cy="9310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2389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9444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32FA-9916-4DEE-91AF-A8C6EE3B3B2B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0396F-50C5-4FCE-8AEA-EEC4A62AB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12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743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2389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9163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-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8E2A7B-E134-4EE0-8FAC-4DFFB0D4BFBA}"/>
              </a:ext>
            </a:extLst>
          </p:cNvPr>
          <p:cNvSpPr/>
          <p:nvPr userDrawn="1"/>
        </p:nvSpPr>
        <p:spPr>
          <a:xfrm>
            <a:off x="8936182" y="5261956"/>
            <a:ext cx="2826327" cy="989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9106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0159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-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52DA1B-C0F0-4586-9C77-97EE14A7D058}"/>
              </a:ext>
            </a:extLst>
          </p:cNvPr>
          <p:cNvSpPr/>
          <p:nvPr userDrawn="1"/>
        </p:nvSpPr>
        <p:spPr>
          <a:xfrm>
            <a:off x="9019309" y="5353396"/>
            <a:ext cx="2776451" cy="897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9452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32FA-9916-4DEE-91AF-A8C6EE3B3B2B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0396F-50C5-4FCE-8AEA-EEC4A62AB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167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32FA-9916-4DEE-91AF-A8C6EE3B3B2B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0396F-50C5-4FCE-8AEA-EEC4A62AB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2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32FA-9916-4DEE-91AF-A8C6EE3B3B2B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0396F-50C5-4FCE-8AEA-EEC4A62AB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382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86562B-5410-435E-A8AC-B7F0C8CD469C}"/>
              </a:ext>
            </a:extLst>
          </p:cNvPr>
          <p:cNvSpPr/>
          <p:nvPr userDrawn="1"/>
        </p:nvSpPr>
        <p:spPr>
          <a:xfrm>
            <a:off x="8952807" y="5328458"/>
            <a:ext cx="29427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977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32FA-9916-4DEE-91AF-A8C6EE3B3B2B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0396F-50C5-4FCE-8AEA-EEC4A62AB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81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32FA-9916-4DEE-91AF-A8C6EE3B3B2B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0396F-50C5-4FCE-8AEA-EEC4A62AB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80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38201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00607F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838200" y="1374617"/>
            <a:ext cx="10515600" cy="3869958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99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-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7A7457-32F0-4757-AEBF-2A791FB2A6B5}"/>
              </a:ext>
            </a:extLst>
          </p:cNvPr>
          <p:cNvSpPr/>
          <p:nvPr userDrawn="1"/>
        </p:nvSpPr>
        <p:spPr>
          <a:xfrm>
            <a:off x="8994371" y="5353396"/>
            <a:ext cx="2801389" cy="9310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2389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220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32FA-9916-4DEE-91AF-A8C6EE3B3B2B}" type="datetimeFigureOut">
              <a:rPr lang="en-US" smtClean="0"/>
              <a:t>8/18/2022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0396F-50C5-4FCE-8AEA-EEC4A62A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00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3195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-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8E2A7B-E134-4EE0-8FAC-4DFFB0D4BFBA}"/>
              </a:ext>
            </a:extLst>
          </p:cNvPr>
          <p:cNvSpPr/>
          <p:nvPr userDrawn="1"/>
        </p:nvSpPr>
        <p:spPr>
          <a:xfrm>
            <a:off x="8936182" y="5261956"/>
            <a:ext cx="2826327" cy="989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634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615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-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52DA1B-C0F0-4586-9C77-97EE14A7D058}"/>
              </a:ext>
            </a:extLst>
          </p:cNvPr>
          <p:cNvSpPr/>
          <p:nvPr userDrawn="1"/>
        </p:nvSpPr>
        <p:spPr>
          <a:xfrm>
            <a:off x="9019309" y="5353396"/>
            <a:ext cx="2776451" cy="897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880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32FA-9916-4DEE-91AF-A8C6EE3B3B2B}" type="datetimeFigureOut">
              <a:rPr lang="en-US" smtClean="0"/>
              <a:t>8/18/2022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0396F-50C5-4FCE-8AEA-EEC4A62A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71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232FA-9916-4DEE-91AF-A8C6EE3B3B2B}" type="datetimeFigureOut">
              <a:rPr lang="en-US" smtClean="0"/>
              <a:t>8/18/2022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0396F-50C5-4FCE-8AEA-EEC4A62A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9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4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232FA-9916-4DEE-91AF-A8C6EE3B3B2B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0396F-50C5-4FCE-8AEA-EEC4A62AB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4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i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bankrate.com/real-estate/cost-of-living-calculator/" TargetMode="External"/><Relationship Id="rId4" Type="http://schemas.openxmlformats.org/officeDocument/2006/relationships/hyperlink" Target="https://money.cnn.com/calculator/pf/cost-of-livin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odie.meyer@nebraska.g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ivingwage.mit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1122363"/>
            <a:ext cx="10426700" cy="2141537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tx2"/>
                </a:solidFill>
                <a:latin typeface="Arial Black" panose="020B0A04020102020204" pitchFamily="34" charset="0"/>
              </a:rPr>
              <a:t>Better Business Workshop Series: Utilizing wage, benefit, and labor availability data to help your business stay competitive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320" y="3408998"/>
            <a:ext cx="9956800" cy="78200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Jodie Meyer, Research Analyst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Scott Ferguson, Research Analyst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FCD252-6D15-4F5A-84E4-CB586687B516}"/>
              </a:ext>
            </a:extLst>
          </p:cNvPr>
          <p:cNvSpPr txBox="1"/>
          <p:nvPr/>
        </p:nvSpPr>
        <p:spPr>
          <a:xfrm>
            <a:off x="240632" y="6400800"/>
            <a:ext cx="135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August 2022</a:t>
            </a:r>
          </a:p>
        </p:txBody>
      </p:sp>
    </p:spTree>
    <p:extLst>
      <p:ext uri="{BB962C8B-B14F-4D97-AF65-F5344CB8AC3E}">
        <p14:creationId xmlns:p14="http://schemas.microsoft.com/office/powerpoint/2010/main" val="3683495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47C60-6E46-4F33-A4FD-4FEAB1F78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 of Living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7E20CC3-8584-4769-8A82-DF10B4FE3C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125" y="2097668"/>
            <a:ext cx="5113750" cy="3807252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E42FC4-F38C-4192-AA4F-F75FF9CBD8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Council for Community and Economic Research (C2ER) Cost of Living Index</a:t>
            </a:r>
          </a:p>
          <a:p>
            <a:pPr lvl="1"/>
            <a:r>
              <a:rPr lang="en-US" dirty="0"/>
              <a:t>Full/historical datasets can be purchased through them </a:t>
            </a:r>
            <a:r>
              <a:rPr lang="en-US" dirty="0">
                <a:hlinkClick r:id="rId3"/>
              </a:rPr>
              <a:t>https://www.coli.org/</a:t>
            </a:r>
            <a:endParaRPr lang="en-US" dirty="0"/>
          </a:p>
          <a:p>
            <a:r>
              <a:rPr lang="en-US" dirty="0"/>
              <a:t>A few websites provide parts of the data set for free</a:t>
            </a:r>
          </a:p>
          <a:p>
            <a:pPr lvl="1"/>
            <a:r>
              <a:rPr lang="en-US" dirty="0"/>
              <a:t>CNN Money-basic </a:t>
            </a:r>
            <a:r>
              <a:rPr lang="en-US" dirty="0">
                <a:hlinkClick r:id="rId4"/>
              </a:rPr>
              <a:t>https://money.cnn.com/calculator/pf/cost-of-living</a:t>
            </a:r>
            <a:endParaRPr lang="en-US" dirty="0"/>
          </a:p>
          <a:p>
            <a:pPr lvl="1"/>
            <a:r>
              <a:rPr lang="en-US" dirty="0"/>
              <a:t>Bankrate-more detailed </a:t>
            </a:r>
            <a:r>
              <a:rPr lang="en-US" dirty="0">
                <a:hlinkClick r:id="rId5"/>
              </a:rPr>
              <a:t>https://www.bankrate.com/real-estate/cost-of-living-calculator/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821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315B1-4678-46A4-8AC0-9EB81CC1F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1315618"/>
            <a:ext cx="6586491" cy="59980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dirty="0"/>
              <a:t>What is the Labor Availability Study (LAS)?</a:t>
            </a:r>
          </a:p>
        </p:txBody>
      </p:sp>
      <p:pic>
        <p:nvPicPr>
          <p:cNvPr id="6" name="Picture 5" descr="Close-up of a calculator keypad">
            <a:extLst>
              <a:ext uri="{FF2B5EF4-FFF2-40B4-BE49-F238E27FC236}">
                <a16:creationId xmlns:a16="http://schemas.microsoft.com/office/drawing/2014/main" id="{BCD06418-62E5-4454-8A53-9E6A472409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5" r="30654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04C9176-73EF-4471-B1B0-0722BCDC073E}"/>
              </a:ext>
            </a:extLst>
          </p:cNvPr>
          <p:cNvSpPr txBox="1"/>
          <p:nvPr/>
        </p:nvSpPr>
        <p:spPr>
          <a:xfrm>
            <a:off x="5209898" y="2518289"/>
            <a:ext cx="609755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/>
              <a:t>A research project created in 2016 by the Nebraska Legislature to gather and publish data on the state’s business and labor force needs.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A collaboration between:</a:t>
            </a:r>
          </a:p>
          <a:p>
            <a:pPr marL="0" indent="0">
              <a:buNone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Nebraska Depts of Labor and Economic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UNL Bureaus of Sociological and Business Research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Local economic developers and other community stakeholders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323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36935EE-1D0D-41CD-88CC-08BE8DC1BB31}"/>
              </a:ext>
            </a:extLst>
          </p:cNvPr>
          <p:cNvSpPr txBox="1">
            <a:spLocks/>
          </p:cNvSpPr>
          <p:nvPr/>
        </p:nvSpPr>
        <p:spPr>
          <a:xfrm>
            <a:off x="1175035" y="234500"/>
            <a:ext cx="8778240" cy="132556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607F"/>
                </a:solidFill>
                <a:latin typeface="Arial Black" panose="020B0A04020102020204" pitchFamily="34" charset="0"/>
              </a:rPr>
              <a:t>Data Produced by LAS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43005BF9-CC0F-4BE4-9AFD-7B073EB35C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0317159"/>
              </p:ext>
            </p:extLst>
          </p:nvPr>
        </p:nvGraphicFramePr>
        <p:xfrm>
          <a:off x="2559698" y="985151"/>
          <a:ext cx="7237445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4380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36935EE-1D0D-41CD-88CC-08BE8DC1BB31}"/>
              </a:ext>
            </a:extLst>
          </p:cNvPr>
          <p:cNvSpPr txBox="1">
            <a:spLocks/>
          </p:cNvSpPr>
          <p:nvPr/>
        </p:nvSpPr>
        <p:spPr>
          <a:xfrm>
            <a:off x="1175035" y="234500"/>
            <a:ext cx="8778240" cy="81052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607F"/>
                </a:solidFill>
                <a:latin typeface="Arial Black" panose="020B0A04020102020204" pitchFamily="34" charset="0"/>
              </a:rPr>
              <a:t>2021-2022 Survey Areas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AB217A-E0CF-40C5-A2E2-638889247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081" y="1296956"/>
            <a:ext cx="7416421" cy="48025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5866E1-BBC9-41A7-AA13-33E68895A2CB}"/>
              </a:ext>
            </a:extLst>
          </p:cNvPr>
          <p:cNvSpPr/>
          <p:nvPr/>
        </p:nvSpPr>
        <p:spPr>
          <a:xfrm>
            <a:off x="3508311" y="4693299"/>
            <a:ext cx="205273" cy="13969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006075F-9069-48DE-8AC0-4B2052252064}"/>
              </a:ext>
            </a:extLst>
          </p:cNvPr>
          <p:cNvSpPr/>
          <p:nvPr/>
        </p:nvSpPr>
        <p:spPr>
          <a:xfrm>
            <a:off x="7959014" y="1212980"/>
            <a:ext cx="345233" cy="70912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94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36935EE-1D0D-41CD-88CC-08BE8DC1BB31}"/>
              </a:ext>
            </a:extLst>
          </p:cNvPr>
          <p:cNvSpPr txBox="1">
            <a:spLocks/>
          </p:cNvSpPr>
          <p:nvPr/>
        </p:nvSpPr>
        <p:spPr>
          <a:xfrm>
            <a:off x="1175035" y="234500"/>
            <a:ext cx="8778240" cy="132556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607F"/>
                </a:solidFill>
                <a:latin typeface="Arial Black" panose="020B0A04020102020204" pitchFamily="34" charset="0"/>
              </a:rPr>
              <a:t>Greater Omaha Survey Area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B24488-5C08-42D9-8C71-51AB453CE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248" y="1380100"/>
            <a:ext cx="6808054" cy="43841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D9DF9D-621C-49D1-A799-2E1B2E4ED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88" y="2980809"/>
            <a:ext cx="2622717" cy="23720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ED643F-4AFE-4746-BB56-9896977386FD}"/>
              </a:ext>
            </a:extLst>
          </p:cNvPr>
          <p:cNvSpPr txBox="1"/>
          <p:nvPr/>
        </p:nvSpPr>
        <p:spPr>
          <a:xfrm>
            <a:off x="0" y="5564550"/>
            <a:ext cx="3482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effectLst/>
                <a:latin typeface="Arial" panose="020B0604020202020204" pitchFamily="34" charset="0"/>
              </a:rPr>
              <a:t>Sources:</a:t>
            </a:r>
          </a:p>
          <a:p>
            <a:r>
              <a:rPr lang="en-US" sz="800" dirty="0">
                <a:effectLst/>
                <a:latin typeface="Arial" panose="020B0604020202020204" pitchFamily="34" charset="0"/>
              </a:rPr>
              <a:t>1. U.S. Census Bureau. American Community Survey, 2019 5-Year Estimates. Table DP05. [Online] data.census.gov.</a:t>
            </a:r>
          </a:p>
          <a:p>
            <a:br>
              <a:rPr lang="en-US" sz="800" dirty="0"/>
            </a:br>
            <a:r>
              <a:rPr lang="en-US" sz="800" dirty="0">
                <a:effectLst/>
                <a:latin typeface="Arial" panose="020B0604020202020204" pitchFamily="34" charset="0"/>
              </a:rPr>
              <a:t>2. Nebraska Department of Labor. Labor Market Information, LAUS and U. S. Census Bureau data analysis.</a:t>
            </a:r>
            <a:endParaRPr lang="en-US" sz="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B46E8-58B6-4D29-89CA-D6528CE07C25}"/>
              </a:ext>
            </a:extLst>
          </p:cNvPr>
          <p:cNvSpPr txBox="1"/>
          <p:nvPr/>
        </p:nvSpPr>
        <p:spPr>
          <a:xfrm>
            <a:off x="159008" y="1380100"/>
            <a:ext cx="34824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effectLst/>
                <a:latin typeface="Arial" panose="020B0604020202020204" pitchFamily="34" charset="0"/>
              </a:rPr>
              <a:t>Survey conducted between December 2021 – February 2022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effectLst/>
                <a:latin typeface="Arial" panose="020B0604020202020204" pitchFamily="34" charset="0"/>
              </a:rPr>
              <a:t>1,593 businesses </a:t>
            </a:r>
            <a:r>
              <a:rPr lang="en-US" sz="1600" dirty="0">
                <a:effectLst/>
                <a:latin typeface="Arial" panose="020B0604020202020204" pitchFamily="34" charset="0"/>
              </a:rPr>
              <a:t>and </a:t>
            </a:r>
            <a:r>
              <a:rPr lang="en-US" sz="1600" b="1" dirty="0">
                <a:effectLst/>
                <a:latin typeface="Arial" panose="020B0604020202020204" pitchFamily="34" charset="0"/>
              </a:rPr>
              <a:t>1,189</a:t>
            </a:r>
            <a:br>
              <a:rPr lang="en-US" sz="1600" b="1" dirty="0"/>
            </a:br>
            <a:r>
              <a:rPr lang="en-US" sz="1600" b="1" dirty="0">
                <a:effectLst/>
                <a:latin typeface="Arial" panose="020B0604020202020204" pitchFamily="34" charset="0"/>
              </a:rPr>
              <a:t>households</a:t>
            </a:r>
            <a:r>
              <a:rPr lang="en-US" sz="1600" dirty="0">
                <a:effectLst/>
                <a:latin typeface="Arial" panose="020B0604020202020204" pitchFamily="34" charset="0"/>
              </a:rPr>
              <a:t> responded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35476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36935EE-1D0D-41CD-88CC-08BE8DC1BB31}"/>
              </a:ext>
            </a:extLst>
          </p:cNvPr>
          <p:cNvSpPr txBox="1">
            <a:spLocks/>
          </p:cNvSpPr>
          <p:nvPr/>
        </p:nvSpPr>
        <p:spPr>
          <a:xfrm>
            <a:off x="1175035" y="234500"/>
            <a:ext cx="8778240" cy="81052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607F"/>
                </a:solidFill>
                <a:latin typeface="Arial Black" panose="020B0A04020102020204" pitchFamily="34" charset="0"/>
              </a:rPr>
              <a:t>Hiring Difficulty in Greater Omaha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5866E1-BBC9-41A7-AA13-33E68895A2CB}"/>
              </a:ext>
            </a:extLst>
          </p:cNvPr>
          <p:cNvSpPr/>
          <p:nvPr/>
        </p:nvSpPr>
        <p:spPr>
          <a:xfrm>
            <a:off x="3508311" y="4693299"/>
            <a:ext cx="205273" cy="13969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93D5FE-F75B-485A-B619-14A040607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846" y="2260702"/>
            <a:ext cx="10710307" cy="39741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BC8AF5-0413-4DEB-843A-6C1E21D2DAD9}"/>
              </a:ext>
            </a:extLst>
          </p:cNvPr>
          <p:cNvSpPr txBox="1"/>
          <p:nvPr/>
        </p:nvSpPr>
        <p:spPr>
          <a:xfrm>
            <a:off x="740846" y="1352583"/>
            <a:ext cx="4702629" cy="67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84.1%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employers reported it was difficult to find workers for at least 1 occupation.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4802B4-38A9-484B-B318-6618EE82D23D}"/>
              </a:ext>
            </a:extLst>
          </p:cNvPr>
          <p:cNvSpPr txBox="1"/>
          <p:nvPr/>
        </p:nvSpPr>
        <p:spPr>
          <a:xfrm>
            <a:off x="6195526" y="1378056"/>
            <a:ext cx="4590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71.6%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frequently hired jobs were difficult to fill.</a:t>
            </a:r>
          </a:p>
        </p:txBody>
      </p:sp>
    </p:spTree>
    <p:extLst>
      <p:ext uri="{BB962C8B-B14F-4D97-AF65-F5344CB8AC3E}">
        <p14:creationId xmlns:p14="http://schemas.microsoft.com/office/powerpoint/2010/main" val="1927272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36935EE-1D0D-41CD-88CC-08BE8DC1BB31}"/>
              </a:ext>
            </a:extLst>
          </p:cNvPr>
          <p:cNvSpPr txBox="1">
            <a:spLocks/>
          </p:cNvSpPr>
          <p:nvPr/>
        </p:nvSpPr>
        <p:spPr>
          <a:xfrm>
            <a:off x="1175035" y="234500"/>
            <a:ext cx="8778240" cy="81052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607F"/>
                </a:solidFill>
                <a:latin typeface="Arial Black" panose="020B0A04020102020204" pitchFamily="34" charset="0"/>
              </a:rPr>
              <a:t>Reasons for Difficulty Hiring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5866E1-BBC9-41A7-AA13-33E68895A2CB}"/>
              </a:ext>
            </a:extLst>
          </p:cNvPr>
          <p:cNvSpPr/>
          <p:nvPr/>
        </p:nvSpPr>
        <p:spPr>
          <a:xfrm>
            <a:off x="3508311" y="4693299"/>
            <a:ext cx="205273" cy="13969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DBEDD-30D9-4324-A971-AEE5001C0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780" y="1045029"/>
            <a:ext cx="6608542" cy="491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2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36935EE-1D0D-41CD-88CC-08BE8DC1BB31}"/>
              </a:ext>
            </a:extLst>
          </p:cNvPr>
          <p:cNvSpPr txBox="1">
            <a:spLocks/>
          </p:cNvSpPr>
          <p:nvPr/>
        </p:nvSpPr>
        <p:spPr>
          <a:xfrm>
            <a:off x="989978" y="272894"/>
            <a:ext cx="9900402" cy="81052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607F"/>
                </a:solidFill>
                <a:latin typeface="Arial Black" panose="020B0A04020102020204" pitchFamily="34" charset="0"/>
              </a:rPr>
              <a:t>Difficulty Hiring by Occupation Group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5866E1-BBC9-41A7-AA13-33E68895A2CB}"/>
              </a:ext>
            </a:extLst>
          </p:cNvPr>
          <p:cNvSpPr/>
          <p:nvPr/>
        </p:nvSpPr>
        <p:spPr>
          <a:xfrm>
            <a:off x="3508311" y="4693299"/>
            <a:ext cx="205273" cy="13969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AA6147-A52E-411F-9ACC-074754BFE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29" y="1141199"/>
            <a:ext cx="10021700" cy="44185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CC331B-4EA6-4C7D-A48E-4495971C0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329" y="5718729"/>
            <a:ext cx="733425" cy="3714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CC79D7B-75C6-4731-92F1-C671B03D4F8F}"/>
              </a:ext>
            </a:extLst>
          </p:cNvPr>
          <p:cNvSpPr txBox="1"/>
          <p:nvPr/>
        </p:nvSpPr>
        <p:spPr>
          <a:xfrm>
            <a:off x="1709057" y="5617510"/>
            <a:ext cx="4009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Percentage point difference between occupation group and all occupations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40F7AB9-9E52-4309-A3FE-64630712DC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728253"/>
            <a:ext cx="800100" cy="3524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991CC5A-086E-4C10-967E-AEA59915912D}"/>
              </a:ext>
            </a:extLst>
          </p:cNvPr>
          <p:cNvSpPr txBox="1"/>
          <p:nvPr/>
        </p:nvSpPr>
        <p:spPr>
          <a:xfrm>
            <a:off x="6941976" y="5617509"/>
            <a:ext cx="4009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Most prominent difficulty for occupation group compared to all occupations</a:t>
            </a:r>
          </a:p>
        </p:txBody>
      </p:sp>
    </p:spTree>
    <p:extLst>
      <p:ext uri="{BB962C8B-B14F-4D97-AF65-F5344CB8AC3E}">
        <p14:creationId xmlns:p14="http://schemas.microsoft.com/office/powerpoint/2010/main" val="792192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36935EE-1D0D-41CD-88CC-08BE8DC1BB31}"/>
              </a:ext>
            </a:extLst>
          </p:cNvPr>
          <p:cNvSpPr txBox="1">
            <a:spLocks/>
          </p:cNvSpPr>
          <p:nvPr/>
        </p:nvSpPr>
        <p:spPr>
          <a:xfrm>
            <a:off x="1604244" y="225169"/>
            <a:ext cx="8778240" cy="81052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607F"/>
                </a:solidFill>
                <a:latin typeface="Arial Black" panose="020B0A04020102020204" pitchFamily="34" charset="0"/>
              </a:rPr>
              <a:t>Addressing Difficulty Hiring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5866E1-BBC9-41A7-AA13-33E68895A2CB}"/>
              </a:ext>
            </a:extLst>
          </p:cNvPr>
          <p:cNvSpPr/>
          <p:nvPr/>
        </p:nvSpPr>
        <p:spPr>
          <a:xfrm>
            <a:off x="3508311" y="4693299"/>
            <a:ext cx="205273" cy="13969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9EF295-0224-44F4-B70B-80AF57542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64" y="1547335"/>
            <a:ext cx="6440852" cy="39017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2CDD1D-35E6-4082-98F9-F725AA5EC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004" y="1558424"/>
            <a:ext cx="3616205" cy="38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45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432807-9D84-4EAA-A5CF-228A1A918854}"/>
              </a:ext>
            </a:extLst>
          </p:cNvPr>
          <p:cNvSpPr/>
          <p:nvPr/>
        </p:nvSpPr>
        <p:spPr>
          <a:xfrm>
            <a:off x="0" y="5477069"/>
            <a:ext cx="12192000" cy="1754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4354039-E8BD-4195-B9F2-999DD152BBD8}"/>
              </a:ext>
            </a:extLst>
          </p:cNvPr>
          <p:cNvSpPr txBox="1">
            <a:spLocks/>
          </p:cNvSpPr>
          <p:nvPr/>
        </p:nvSpPr>
        <p:spPr>
          <a:xfrm>
            <a:off x="998065" y="191245"/>
            <a:ext cx="9990598" cy="81052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607F"/>
                </a:solidFill>
                <a:latin typeface="Arial Black" panose="020B0A04020102020204" pitchFamily="34" charset="0"/>
              </a:rPr>
              <a:t>Benefits Offered to Employees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36A283-3E0D-4AB0-A9C9-30BDAD754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04" y="1073496"/>
            <a:ext cx="11762792" cy="559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78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315B1-4678-46A4-8AC0-9EB81CC1F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What is LMI?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84B81-328F-4BE9-AA48-4B5253BDE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b="1" dirty="0">
                <a:ea typeface="+mn-ea"/>
              </a:rPr>
              <a:t>Labor Market Information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ea typeface="+mn-ea"/>
              </a:rPr>
              <a:t>It is any data or analysis that relates to the workforce</a:t>
            </a:r>
            <a:endParaRPr lang="en-US" sz="1800" dirty="0">
              <a:ea typeface="+mn-ea"/>
            </a:endParaRP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Employment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Unemployment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Labor Force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Wages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Projections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Demographics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Business characteristics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Commuting patterns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And so much more!</a:t>
            </a: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lose-up of a calculator keypad">
            <a:extLst>
              <a:ext uri="{FF2B5EF4-FFF2-40B4-BE49-F238E27FC236}">
                <a16:creationId xmlns:a16="http://schemas.microsoft.com/office/drawing/2014/main" id="{BCD06418-62E5-4454-8A53-9E6A472409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5" r="30654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362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36935EE-1D0D-41CD-88CC-08BE8DC1BB31}"/>
              </a:ext>
            </a:extLst>
          </p:cNvPr>
          <p:cNvSpPr txBox="1">
            <a:spLocks/>
          </p:cNvSpPr>
          <p:nvPr/>
        </p:nvSpPr>
        <p:spPr>
          <a:xfrm>
            <a:off x="1604244" y="225169"/>
            <a:ext cx="8778240" cy="81052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607F"/>
                </a:solidFill>
                <a:latin typeface="Arial Black" panose="020B0A04020102020204" pitchFamily="34" charset="0"/>
              </a:rPr>
              <a:t>Potential Job Seekers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3EF845-B55F-4FBA-AB58-F6579DF25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723" y="1728690"/>
            <a:ext cx="4029075" cy="29527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A8D641-DD12-481C-B417-3CFE746C3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259" y="1933477"/>
            <a:ext cx="40862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78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432807-9D84-4EAA-A5CF-228A1A918854}"/>
              </a:ext>
            </a:extLst>
          </p:cNvPr>
          <p:cNvSpPr/>
          <p:nvPr/>
        </p:nvSpPr>
        <p:spPr>
          <a:xfrm>
            <a:off x="0" y="5477069"/>
            <a:ext cx="12192000" cy="1754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36935EE-1D0D-41CD-88CC-08BE8DC1BB31}"/>
              </a:ext>
            </a:extLst>
          </p:cNvPr>
          <p:cNvSpPr txBox="1">
            <a:spLocks/>
          </p:cNvSpPr>
          <p:nvPr/>
        </p:nvSpPr>
        <p:spPr>
          <a:xfrm>
            <a:off x="998065" y="191245"/>
            <a:ext cx="9990598" cy="81052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607F"/>
                </a:solidFill>
                <a:latin typeface="Arial Black" panose="020B0A04020102020204" pitchFamily="34" charset="0"/>
              </a:rPr>
              <a:t>Important Factors for Potential Job Seekers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C30CF7-F4EE-4FFA-B170-D51C83FAC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14" y="1752600"/>
            <a:ext cx="10934700" cy="5105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3E9935-4CE7-4109-9336-001B30C81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062" y="1228235"/>
            <a:ext cx="7837714" cy="29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63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432807-9D84-4EAA-A5CF-228A1A918854}"/>
              </a:ext>
            </a:extLst>
          </p:cNvPr>
          <p:cNvSpPr/>
          <p:nvPr/>
        </p:nvSpPr>
        <p:spPr>
          <a:xfrm>
            <a:off x="0" y="5477069"/>
            <a:ext cx="12192000" cy="1754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A6EE98-CB14-432E-ABA0-0537142DC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63" y="1752600"/>
            <a:ext cx="11001375" cy="5105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0171B6-470D-4A89-BBF0-D75337ACB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690" y="1245197"/>
            <a:ext cx="7837714" cy="29790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4354039-E8BD-4195-B9F2-999DD152BBD8}"/>
              </a:ext>
            </a:extLst>
          </p:cNvPr>
          <p:cNvSpPr txBox="1">
            <a:spLocks/>
          </p:cNvSpPr>
          <p:nvPr/>
        </p:nvSpPr>
        <p:spPr>
          <a:xfrm>
            <a:off x="998065" y="191245"/>
            <a:ext cx="9990598" cy="81052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607F"/>
                </a:solidFill>
                <a:latin typeface="Arial Black" panose="020B0A04020102020204" pitchFamily="34" charset="0"/>
              </a:rPr>
              <a:t>Important Factors for Potential Job Seekers</a:t>
            </a:r>
          </a:p>
        </p:txBody>
      </p:sp>
    </p:spTree>
    <p:extLst>
      <p:ext uri="{BB962C8B-B14F-4D97-AF65-F5344CB8AC3E}">
        <p14:creationId xmlns:p14="http://schemas.microsoft.com/office/powerpoint/2010/main" val="4128846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432807-9D84-4EAA-A5CF-228A1A918854}"/>
              </a:ext>
            </a:extLst>
          </p:cNvPr>
          <p:cNvSpPr/>
          <p:nvPr/>
        </p:nvSpPr>
        <p:spPr>
          <a:xfrm>
            <a:off x="0" y="5477069"/>
            <a:ext cx="12192000" cy="1754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4354039-E8BD-4195-B9F2-999DD152BBD8}"/>
              </a:ext>
            </a:extLst>
          </p:cNvPr>
          <p:cNvSpPr txBox="1">
            <a:spLocks/>
          </p:cNvSpPr>
          <p:nvPr/>
        </p:nvSpPr>
        <p:spPr>
          <a:xfrm>
            <a:off x="998065" y="191245"/>
            <a:ext cx="9990598" cy="81052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607F"/>
                </a:solidFill>
                <a:latin typeface="Arial Black" panose="020B0A04020102020204" pitchFamily="34" charset="0"/>
              </a:rPr>
              <a:t>Job Satisfaction Factors for Employed Potential Job Seekers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CD5BAA-C841-4D10-9E8E-12B640C0D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733" y="1485865"/>
            <a:ext cx="6165354" cy="47364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308390-7EA1-4FFE-B889-4EB4F215E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373" y="6595563"/>
            <a:ext cx="7391982" cy="26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56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432807-9D84-4EAA-A5CF-228A1A918854}"/>
              </a:ext>
            </a:extLst>
          </p:cNvPr>
          <p:cNvSpPr/>
          <p:nvPr/>
        </p:nvSpPr>
        <p:spPr>
          <a:xfrm>
            <a:off x="0" y="5477069"/>
            <a:ext cx="12192000" cy="1754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4354039-E8BD-4195-B9F2-999DD152BBD8}"/>
              </a:ext>
            </a:extLst>
          </p:cNvPr>
          <p:cNvSpPr txBox="1">
            <a:spLocks/>
          </p:cNvSpPr>
          <p:nvPr/>
        </p:nvSpPr>
        <p:spPr>
          <a:xfrm>
            <a:off x="998065" y="191245"/>
            <a:ext cx="9990598" cy="81052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607F"/>
                </a:solidFill>
                <a:latin typeface="Arial Black" panose="020B0A04020102020204" pitchFamily="34" charset="0"/>
              </a:rPr>
              <a:t>Job Satisfaction – Opportunities for Advancement, by Industry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6031E-CF57-45AD-AF80-7B366C436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823" y="1454743"/>
            <a:ext cx="6247936" cy="540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97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432807-9D84-4EAA-A5CF-228A1A918854}"/>
              </a:ext>
            </a:extLst>
          </p:cNvPr>
          <p:cNvSpPr/>
          <p:nvPr/>
        </p:nvSpPr>
        <p:spPr>
          <a:xfrm>
            <a:off x="0" y="5477069"/>
            <a:ext cx="12192000" cy="1754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4354039-E8BD-4195-B9F2-999DD152BBD8}"/>
              </a:ext>
            </a:extLst>
          </p:cNvPr>
          <p:cNvSpPr txBox="1">
            <a:spLocks/>
          </p:cNvSpPr>
          <p:nvPr/>
        </p:nvSpPr>
        <p:spPr>
          <a:xfrm>
            <a:off x="998065" y="191245"/>
            <a:ext cx="9990598" cy="81052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607F"/>
                </a:solidFill>
                <a:latin typeface="Arial Black" panose="020B0A04020102020204" pitchFamily="34" charset="0"/>
              </a:rPr>
              <a:t>Job Satisfaction – Opportunities for Advancement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6A277E-1DDB-42C5-99AE-E6666BCFF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728" y="2145608"/>
            <a:ext cx="4971538" cy="45113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0A1253-29AD-49EB-87F2-5388D3E42171}"/>
              </a:ext>
            </a:extLst>
          </p:cNvPr>
          <p:cNvSpPr txBox="1"/>
          <p:nvPr/>
        </p:nvSpPr>
        <p:spPr>
          <a:xfrm>
            <a:off x="7271659" y="1571322"/>
            <a:ext cx="393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Healthcare and Social Services Workers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B2FC94-0E29-4ABA-9914-DBD43C517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951" y="2128109"/>
            <a:ext cx="5057192" cy="45288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9F9C2D-4117-46E1-ADBA-0785ECC5154D}"/>
              </a:ext>
            </a:extLst>
          </p:cNvPr>
          <p:cNvSpPr txBox="1"/>
          <p:nvPr/>
        </p:nvSpPr>
        <p:spPr>
          <a:xfrm>
            <a:off x="1898877" y="1530220"/>
            <a:ext cx="280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By Length of Employment</a:t>
            </a:r>
          </a:p>
        </p:txBody>
      </p:sp>
    </p:spTree>
    <p:extLst>
      <p:ext uri="{BB962C8B-B14F-4D97-AF65-F5344CB8AC3E}">
        <p14:creationId xmlns:p14="http://schemas.microsoft.com/office/powerpoint/2010/main" val="90695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432807-9D84-4EAA-A5CF-228A1A918854}"/>
              </a:ext>
            </a:extLst>
          </p:cNvPr>
          <p:cNvSpPr/>
          <p:nvPr/>
        </p:nvSpPr>
        <p:spPr>
          <a:xfrm>
            <a:off x="0" y="5477069"/>
            <a:ext cx="12192000" cy="1754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4354039-E8BD-4195-B9F2-999DD152BBD8}"/>
              </a:ext>
            </a:extLst>
          </p:cNvPr>
          <p:cNvSpPr txBox="1">
            <a:spLocks/>
          </p:cNvSpPr>
          <p:nvPr/>
        </p:nvSpPr>
        <p:spPr>
          <a:xfrm>
            <a:off x="998065" y="191245"/>
            <a:ext cx="9990598" cy="81052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607F"/>
                </a:solidFill>
                <a:latin typeface="Arial Black" panose="020B0A04020102020204" pitchFamily="34" charset="0"/>
              </a:rPr>
              <a:t>Obstacles to Employment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9D132D-A361-49AC-A174-D28F0ED55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29" y="1091682"/>
            <a:ext cx="8076036" cy="548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B594CC-488E-4474-BDDF-9CB4B8A949EE}"/>
              </a:ext>
            </a:extLst>
          </p:cNvPr>
          <p:cNvSpPr txBox="1"/>
          <p:nvPr/>
        </p:nvSpPr>
        <p:spPr>
          <a:xfrm>
            <a:off x="7937552" y="3303037"/>
            <a:ext cx="3554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preventing workers from finding or accepting new employment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644279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36935EE-1D0D-41CD-88CC-08BE8DC1BB31}"/>
              </a:ext>
            </a:extLst>
          </p:cNvPr>
          <p:cNvSpPr txBox="1">
            <a:spLocks/>
          </p:cNvSpPr>
          <p:nvPr/>
        </p:nvSpPr>
        <p:spPr>
          <a:xfrm>
            <a:off x="1604244" y="225169"/>
            <a:ext cx="8778240" cy="81052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607F"/>
                </a:solidFill>
                <a:latin typeface="Arial Black" panose="020B0A04020102020204" pitchFamily="34" charset="0"/>
              </a:rPr>
              <a:t>Regional Labor Availability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1C0F85-8E54-4A80-94C0-760264850ECF}"/>
              </a:ext>
            </a:extLst>
          </p:cNvPr>
          <p:cNvSpPr txBox="1"/>
          <p:nvPr/>
        </p:nvSpPr>
        <p:spPr>
          <a:xfrm>
            <a:off x="1194319" y="1453629"/>
            <a:ext cx="5430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Potential Job Seekers were asked:</a:t>
            </a:r>
          </a:p>
          <a:p>
            <a:endParaRPr lang="en-US" sz="16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“If you were offered a job in Greater Omaha that met your most important criteria, would you consider accepting it?”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9798BD-393D-45D6-BF66-7A3A13C06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319" y="2948778"/>
            <a:ext cx="9192813" cy="195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2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BE1197F-76DC-407B-88F7-F4968C293CDF}"/>
              </a:ext>
            </a:extLst>
          </p:cNvPr>
          <p:cNvSpPr/>
          <p:nvPr/>
        </p:nvSpPr>
        <p:spPr>
          <a:xfrm>
            <a:off x="8413153" y="4432041"/>
            <a:ext cx="3428145" cy="1592287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2163D7-22C4-4203-AA5F-47A59A19F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154" y="612171"/>
            <a:ext cx="3188445" cy="9122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04D931-5B11-4572-8565-5B13A01CAB2E}"/>
              </a:ext>
            </a:extLst>
          </p:cNvPr>
          <p:cNvSpPr txBox="1"/>
          <p:nvPr/>
        </p:nvSpPr>
        <p:spPr>
          <a:xfrm>
            <a:off x="8413153" y="1834481"/>
            <a:ext cx="31884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 Black" panose="020B0A04020102020204" pitchFamily="34" charset="0"/>
                <a:ea typeface="Roboto Light" panose="02000000000000000000" pitchFamily="2" charset="0"/>
              </a:rPr>
              <a:t>Recent articles have included:</a:t>
            </a:r>
          </a:p>
          <a:p>
            <a:endParaRPr lang="en-US" sz="14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Roboto Light" panose="02000000000000000000" pitchFamily="2" charset="0"/>
                <a:ea typeface="Roboto Light" panose="02000000000000000000" pitchFamily="2" charset="0"/>
              </a:rPr>
              <a:t>LAS Results on Telework in Greater Omaha and the Northeast Region </a:t>
            </a:r>
            <a:r>
              <a:rPr lang="en-U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(June 2022)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Roboto Light" panose="02000000000000000000" pitchFamily="2" charset="0"/>
                <a:ea typeface="Roboto Light" panose="02000000000000000000" pitchFamily="2" charset="0"/>
              </a:rPr>
              <a:t>Pandemic Impacts on Hiring     </a:t>
            </a:r>
            <a:r>
              <a:rPr lang="en-U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(July 2021)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Roboto Light" panose="02000000000000000000" pitchFamily="2" charset="0"/>
                <a:ea typeface="Roboto Light" panose="02000000000000000000" pitchFamily="2" charset="0"/>
              </a:rPr>
              <a:t>Pandemic Impacts on the Manufacturing Industry        </a:t>
            </a:r>
            <a:r>
              <a:rPr lang="en-U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(October 2021)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2DB122-6E9F-49DB-BD12-8480EFD71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508" y="1643435"/>
            <a:ext cx="2740674" cy="21024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8CDE76-E2DD-4F84-8B5B-2EBD7CDCA0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508" y="3911420"/>
            <a:ext cx="2740674" cy="21129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FC680C-F040-4F97-9480-8A2C24A963D3}"/>
              </a:ext>
            </a:extLst>
          </p:cNvPr>
          <p:cNvSpPr txBox="1"/>
          <p:nvPr/>
        </p:nvSpPr>
        <p:spPr>
          <a:xfrm>
            <a:off x="4816000" y="745151"/>
            <a:ext cx="318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Roboto Light" panose="02000000000000000000" pitchFamily="2" charset="0"/>
              </a:rPr>
              <a:t>Statewide LAS Reports (2020-2021)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3730E1-56DA-4044-B457-6DE2ABC590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702" y="1321298"/>
            <a:ext cx="4056591" cy="395982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1C9D653-80BF-4DD5-A3C7-516FBFDFFA23}"/>
              </a:ext>
            </a:extLst>
          </p:cNvPr>
          <p:cNvSpPr txBox="1"/>
          <p:nvPr/>
        </p:nvSpPr>
        <p:spPr>
          <a:xfrm>
            <a:off x="8533003" y="4628019"/>
            <a:ext cx="3188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Customized analysis of LAS survey results (by Industry, Occupation Group, Geography, etc.) is available upon request!</a:t>
            </a:r>
          </a:p>
        </p:txBody>
      </p:sp>
    </p:spTree>
    <p:extLst>
      <p:ext uri="{BB962C8B-B14F-4D97-AF65-F5344CB8AC3E}">
        <p14:creationId xmlns:p14="http://schemas.microsoft.com/office/powerpoint/2010/main" val="840133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4CACD6-0EC2-47F8-B995-D93B6ECD0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600" dirty="0"/>
              <a:t>Finding NEworks Publications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C507EBE-C822-698C-88E1-CA5C9D1CF2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824232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2728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A146E2-B6CC-411A-9874-9208C13A3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en-US" sz="4000" dirty="0"/>
              <a:t>Why Use LMI?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3219E72-3AE1-D213-E7A3-042468A8827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6320" y="1645920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8373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7E993-E26F-4EE5-846D-D277FEBFC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en-US" dirty="0"/>
              <a:t>Contact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 descr="Email with solid fill">
            <a:extLst>
              <a:ext uri="{FF2B5EF4-FFF2-40B4-BE49-F238E27FC236}">
                <a16:creationId xmlns:a16="http://schemas.microsoft.com/office/drawing/2014/main" id="{868595F2-8D75-45BD-9521-3BD2DB833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5572" y="2489328"/>
            <a:ext cx="2011680" cy="20116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40F7C-5B82-48C1-9342-09E298B07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062" y="2489329"/>
            <a:ext cx="4480560" cy="3215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Scott Ferguson</a:t>
            </a:r>
          </a:p>
          <a:p>
            <a:pPr marL="0" indent="0">
              <a:buNone/>
            </a:pPr>
            <a:r>
              <a:rPr lang="en-US" sz="2400" dirty="0"/>
              <a:t>Research Analyst II</a:t>
            </a:r>
          </a:p>
          <a:p>
            <a:pPr marL="0" indent="0">
              <a:buNone/>
            </a:pPr>
            <a:r>
              <a:rPr lang="en-US" sz="2400" dirty="0"/>
              <a:t>Office of Labor Market Information</a:t>
            </a:r>
          </a:p>
          <a:p>
            <a:pPr marL="0" indent="0">
              <a:buNone/>
            </a:pPr>
            <a:r>
              <a:rPr lang="en-US" sz="2400" dirty="0"/>
              <a:t>402-471-9947</a:t>
            </a:r>
          </a:p>
          <a:p>
            <a:pPr marL="0" indent="0">
              <a:buNone/>
            </a:pPr>
            <a:r>
              <a:rPr lang="en-US" sz="2400" dirty="0">
                <a:hlinkClick r:id="rId4"/>
              </a:rPr>
              <a:t>Scott.Ferguson@nebraska.gov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4F52F4-238E-4327-92FE-7A66E44D25F4}"/>
              </a:ext>
            </a:extLst>
          </p:cNvPr>
          <p:cNvSpPr txBox="1">
            <a:spLocks/>
          </p:cNvSpPr>
          <p:nvPr/>
        </p:nvSpPr>
        <p:spPr>
          <a:xfrm>
            <a:off x="5016917" y="2489328"/>
            <a:ext cx="4023360" cy="3215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tx2"/>
                </a:solidFill>
              </a:rPr>
              <a:t>Jodie Meyer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Research Analyst II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Office of Labor Market Information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402-471-9629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hlinkClick r:id="rId4"/>
              </a:rPr>
              <a:t>Jodie.Meyer@nebraska.gov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3458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83E99-73FC-490E-BC3A-D1D4BB72B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 Occupations: Occupational Employment and Wage Statistics (OEWS)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621E29E-F4E4-4B0C-BD9C-023A63A0DDA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59848"/>
          <a:ext cx="10515600" cy="4297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9392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67E82-0CBA-4E78-8740-984F9F30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 fontScale="90000"/>
          </a:bodyPr>
          <a:lstStyle/>
          <a:p>
            <a:r>
              <a:rPr lang="en-US" sz="3400" dirty="0"/>
              <a:t>Wages:</a:t>
            </a:r>
            <a:br>
              <a:rPr lang="en-US" sz="3400" dirty="0"/>
            </a:br>
            <a:br>
              <a:rPr lang="en-US" sz="3400" dirty="0"/>
            </a:br>
            <a:r>
              <a:rPr lang="en-US" sz="3400" b="0" dirty="0">
                <a:latin typeface="Arial" panose="020B0604020202020204" pitchFamily="34" charset="0"/>
                <a:cs typeface="Arial" panose="020B0604020202020204" pitchFamily="34" charset="0"/>
              </a:rPr>
              <a:t>Omaha MSA </a:t>
            </a:r>
            <a:br>
              <a:rPr lang="en-US" sz="3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(NE: Cass, Douglas, Sarpy, Saunders, Washington, IA: Harrison, Mills, Pottawattamie)</a:t>
            </a:r>
            <a:br>
              <a:rPr lang="en-US" sz="3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b="0" dirty="0">
                <a:latin typeface="Arial" panose="020B0604020202020204" pitchFamily="34" charset="0"/>
                <a:cs typeface="Arial" panose="020B0604020202020204" pitchFamily="34" charset="0"/>
              </a:rPr>
              <a:t>Total All Occupations</a:t>
            </a:r>
            <a:br>
              <a:rPr lang="en-US" sz="3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b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4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3400" b="0" dirty="0">
                <a:latin typeface="Arial" panose="020B0604020202020204" pitchFamily="34" charset="0"/>
                <a:cs typeface="Arial" panose="020B0604020202020204" pitchFamily="34" charset="0"/>
              </a:rPr>
              <a:t> Quarter 2022</a:t>
            </a:r>
            <a:br>
              <a:rPr lang="en-US" sz="3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Source: Nebraska Department of Labor, Occupational Employment Wage Statistics</a:t>
            </a:r>
            <a:endParaRPr lang="en-US" sz="3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3"/>
          </a:solidFill>
          <a:ln w="41275" cap="rnd">
            <a:solidFill>
              <a:schemeClr val="accent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67323DA-6AE9-C32F-9C3B-7E8EA444A6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4438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DEC092D-3F0C-4AC4-801D-38A9F58950ED}"/>
              </a:ext>
            </a:extLst>
          </p:cNvPr>
          <p:cNvSpPr txBox="1"/>
          <p:nvPr/>
        </p:nvSpPr>
        <p:spPr>
          <a:xfrm>
            <a:off x="544100" y="6344816"/>
            <a:ext cx="11103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3"/>
                </a:solidFill>
              </a:rPr>
              <a:t>Statewide: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b="1" dirty="0"/>
              <a:t>Average</a:t>
            </a:r>
            <a:r>
              <a:rPr lang="en-US" dirty="0"/>
              <a:t>-$26.48/$55,077; </a:t>
            </a:r>
            <a:r>
              <a:rPr lang="en-US" b="1" dirty="0"/>
              <a:t>Entry</a:t>
            </a:r>
            <a:r>
              <a:rPr lang="en-US" dirty="0"/>
              <a:t>-$13.44/$27,956; </a:t>
            </a:r>
            <a:r>
              <a:rPr lang="en-US" b="1" dirty="0"/>
              <a:t>Median</a:t>
            </a:r>
            <a:r>
              <a:rPr lang="en-US" dirty="0"/>
              <a:t>- $19.71/$31,361; </a:t>
            </a:r>
            <a:r>
              <a:rPr lang="en-US" b="1" dirty="0"/>
              <a:t>Experienced</a:t>
            </a:r>
            <a:r>
              <a:rPr lang="en-US" dirty="0"/>
              <a:t>-$33.00/$68,638</a:t>
            </a:r>
          </a:p>
        </p:txBody>
      </p:sp>
    </p:spTree>
    <p:extLst>
      <p:ext uri="{BB962C8B-B14F-4D97-AF65-F5344CB8AC3E}">
        <p14:creationId xmlns:p14="http://schemas.microsoft.com/office/powerpoint/2010/main" val="3779647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BE687-2CC4-4AC6-8E1E-75F6A96F7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5" y="134220"/>
            <a:ext cx="12044218" cy="1325563"/>
          </a:xfrm>
        </p:spPr>
        <p:txBody>
          <a:bodyPr>
            <a:normAutofit/>
          </a:bodyPr>
          <a:lstStyle/>
          <a:p>
            <a:r>
              <a:rPr lang="en-US" sz="3600" dirty="0"/>
              <a:t>Omaha MSA Average Hourly Wage by Major Occupational Group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3C1E0EB-7372-4EB2-926A-AF2E5FE2D0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511932"/>
              </p:ext>
            </p:extLst>
          </p:nvPr>
        </p:nvGraphicFramePr>
        <p:xfrm>
          <a:off x="838200" y="1431636"/>
          <a:ext cx="10515600" cy="4867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0195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CB7585-1F17-419B-862A-3D380879B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6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Hourly Entry and Experienced Wages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533F43-7963-42DB-9E58-35B6D6DEAE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552315"/>
              </p:ext>
            </p:extLst>
          </p:nvPr>
        </p:nvGraphicFramePr>
        <p:xfrm>
          <a:off x="838200" y="1222311"/>
          <a:ext cx="10515600" cy="4873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9333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4CACD6-0EC2-47F8-B995-D93B6ECD0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600" dirty="0"/>
              <a:t>Finding Occupational Wages:</a:t>
            </a:r>
            <a:br>
              <a:rPr lang="en-US" sz="4600" dirty="0"/>
            </a:br>
            <a:r>
              <a:rPr lang="en-US" sz="4600" dirty="0"/>
              <a:t>Statewide, Regions, and Metros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C507EBE-C822-698C-88E1-CA5C9D1CF2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746099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1667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B31238-E462-4E00-9A06-429C0C8D9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/>
              <a:t>Living Wage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516721-FDCA-4AD0-B7B4-04EF3E461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366" y="2194102"/>
            <a:ext cx="3427001" cy="39085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ea typeface="+mn-ea"/>
              </a:rPr>
              <a:t>Created by MIT</a:t>
            </a:r>
          </a:p>
          <a:p>
            <a:r>
              <a:rPr lang="en-US" sz="2000" dirty="0">
                <a:ea typeface="+mn-ea"/>
              </a:rPr>
              <a:t>Estimates the cost of living based on typical expenses</a:t>
            </a:r>
          </a:p>
          <a:p>
            <a:r>
              <a:rPr lang="en-US" sz="2000" dirty="0">
                <a:ea typeface="+mn-ea"/>
              </a:rPr>
              <a:t>Has State, County, and Metro data</a:t>
            </a:r>
          </a:p>
          <a:p>
            <a:r>
              <a:rPr lang="en-US" sz="2000" dirty="0">
                <a:ea typeface="+mn-ea"/>
              </a:rPr>
              <a:t>Displays data for different family compositions</a:t>
            </a:r>
          </a:p>
          <a:p>
            <a:r>
              <a:rPr lang="en-US" sz="2000" dirty="0">
                <a:ea typeface="+mn-ea"/>
              </a:rPr>
              <a:t>Shows typical expenses and typical annual salaries</a:t>
            </a:r>
          </a:p>
          <a:p>
            <a:r>
              <a:rPr lang="en-US" sz="2000" dirty="0">
                <a:ea typeface="+mn-ea"/>
              </a:rPr>
              <a:t>Online: </a:t>
            </a:r>
            <a:r>
              <a:rPr lang="en-US" sz="2000" dirty="0">
                <a:ea typeface="+mn-ea"/>
                <a:hlinkClick r:id="rId3"/>
              </a:rPr>
              <a:t>https://livingwage.mit.edu/</a:t>
            </a:r>
            <a:endParaRPr lang="en-US" sz="2000" dirty="0">
              <a:ea typeface="+mn-ea"/>
            </a:endParaRPr>
          </a:p>
          <a:p>
            <a:endParaRPr lang="en-US" sz="2000" dirty="0">
              <a:ea typeface="+mn-ea"/>
            </a:endParaRPr>
          </a:p>
          <a:p>
            <a:endParaRPr lang="en-US" sz="2000" dirty="0">
              <a:latin typeface="+mn-lt"/>
              <a:ea typeface="+mn-ea"/>
              <a:cs typeface="+mn-cs"/>
            </a:endParaRPr>
          </a:p>
          <a:p>
            <a:endParaRPr lang="en-US" sz="2000" dirty="0">
              <a:latin typeface="+mn-lt"/>
              <a:ea typeface="+mn-ea"/>
              <a:cs typeface="+mn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6B08AA1-D9A0-4A36-AC55-9DA564666F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1090" y="1551245"/>
            <a:ext cx="6743392" cy="416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57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NDOL Branding">
      <a:dk1>
        <a:sysClr val="windowText" lastClr="000000"/>
      </a:dk1>
      <a:lt1>
        <a:sysClr val="window" lastClr="FFFFFF"/>
      </a:lt1>
      <a:dk2>
        <a:srgbClr val="00607F"/>
      </a:dk2>
      <a:lt2>
        <a:srgbClr val="B9C8D3"/>
      </a:lt2>
      <a:accent1>
        <a:srgbClr val="FFC843"/>
      </a:accent1>
      <a:accent2>
        <a:srgbClr val="BABF33"/>
      </a:accent2>
      <a:accent3>
        <a:srgbClr val="BB1F53"/>
      </a:accent3>
      <a:accent4>
        <a:srgbClr val="B9C8D3"/>
      </a:accent4>
      <a:accent5>
        <a:srgbClr val="4D4D4F"/>
      </a:accent5>
      <a:accent6>
        <a:srgbClr val="4BACC6"/>
      </a:accent6>
      <a:hlink>
        <a:srgbClr val="00607F"/>
      </a:hlink>
      <a:folHlink>
        <a:srgbClr val="4D4D4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NDOL Branding">
      <a:dk1>
        <a:sysClr val="windowText" lastClr="000000"/>
      </a:dk1>
      <a:lt1>
        <a:sysClr val="window" lastClr="FFFFFF"/>
      </a:lt1>
      <a:dk2>
        <a:srgbClr val="00607F"/>
      </a:dk2>
      <a:lt2>
        <a:srgbClr val="B9C8D3"/>
      </a:lt2>
      <a:accent1>
        <a:srgbClr val="FFC843"/>
      </a:accent1>
      <a:accent2>
        <a:srgbClr val="BABF33"/>
      </a:accent2>
      <a:accent3>
        <a:srgbClr val="BB1F53"/>
      </a:accent3>
      <a:accent4>
        <a:srgbClr val="B9C8D3"/>
      </a:accent4>
      <a:accent5>
        <a:srgbClr val="4D4D4F"/>
      </a:accent5>
      <a:accent6>
        <a:srgbClr val="4BACC6"/>
      </a:accent6>
      <a:hlink>
        <a:srgbClr val="00607F"/>
      </a:hlink>
      <a:folHlink>
        <a:srgbClr val="4D4D4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2770</TotalTime>
  <Words>1128</Words>
  <Application>Microsoft Office PowerPoint</Application>
  <PresentationFormat>Widescreen</PresentationFormat>
  <Paragraphs>192</Paragraphs>
  <Slides>30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Arial Black</vt:lpstr>
      <vt:lpstr>Calibri</vt:lpstr>
      <vt:lpstr>Calibri Light</vt:lpstr>
      <vt:lpstr>Montserrat</vt:lpstr>
      <vt:lpstr>Roboto</vt:lpstr>
      <vt:lpstr>Roboto Light</vt:lpstr>
      <vt:lpstr>Wingdings</vt:lpstr>
      <vt:lpstr>1_Office Theme</vt:lpstr>
      <vt:lpstr>2_Office Theme</vt:lpstr>
      <vt:lpstr>Better Business Workshop Series: Utilizing wage, benefit, and labor availability data to help your business stay competitive</vt:lpstr>
      <vt:lpstr>What is LMI?</vt:lpstr>
      <vt:lpstr>Why Use LMI?</vt:lpstr>
      <vt:lpstr>For Occupations: Occupational Employment and Wage Statistics (OEWS)</vt:lpstr>
      <vt:lpstr>Wages:  Omaha MSA  (NE: Cass, Douglas, Sarpy, Saunders, Washington, IA: Harrison, Mills, Pottawattamie)  Total All Occupations  2nd Quarter 2022  Source: Nebraska Department of Labor, Occupational Employment Wage Statistics</vt:lpstr>
      <vt:lpstr>Omaha MSA Average Hourly Wage by Major Occupational Group</vt:lpstr>
      <vt:lpstr>Hourly Entry and Experienced Wages</vt:lpstr>
      <vt:lpstr>Finding Occupational Wages: Statewide, Regions, and Metros</vt:lpstr>
      <vt:lpstr>Living Wage</vt:lpstr>
      <vt:lpstr>Cost of Living</vt:lpstr>
      <vt:lpstr>What is the Labor Availability Study (LAS)?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Finding NEworks Publications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Impacts of the COVID-19 Pandemic on LMI Data</dc:title>
  <dc:creator>Meyer, Jodie</dc:creator>
  <cp:lastModifiedBy>Meyer, Jodie</cp:lastModifiedBy>
  <cp:revision>216</cp:revision>
  <dcterms:created xsi:type="dcterms:W3CDTF">2021-09-27T17:38:07Z</dcterms:created>
  <dcterms:modified xsi:type="dcterms:W3CDTF">2022-08-18T16:58:48Z</dcterms:modified>
</cp:coreProperties>
</file>